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35"/>
  </p:notesMasterIdLst>
  <p:sldIdLst>
    <p:sldId id="916" r:id="rId2"/>
    <p:sldId id="917" r:id="rId3"/>
    <p:sldId id="918" r:id="rId4"/>
    <p:sldId id="1185" r:id="rId5"/>
    <p:sldId id="1195" r:id="rId6"/>
    <p:sldId id="919" r:id="rId7"/>
    <p:sldId id="920" r:id="rId8"/>
    <p:sldId id="921" r:id="rId9"/>
    <p:sldId id="922" r:id="rId10"/>
    <p:sldId id="923" r:id="rId11"/>
    <p:sldId id="924" r:id="rId12"/>
    <p:sldId id="925" r:id="rId13"/>
    <p:sldId id="926" r:id="rId14"/>
    <p:sldId id="927" r:id="rId15"/>
    <p:sldId id="928" r:id="rId16"/>
    <p:sldId id="1014" r:id="rId17"/>
    <p:sldId id="929" r:id="rId18"/>
    <p:sldId id="930" r:id="rId19"/>
    <p:sldId id="1013" r:id="rId20"/>
    <p:sldId id="932" r:id="rId21"/>
    <p:sldId id="933" r:id="rId22"/>
    <p:sldId id="934" r:id="rId23"/>
    <p:sldId id="935" r:id="rId24"/>
    <p:sldId id="1016" r:id="rId25"/>
    <p:sldId id="1035" r:id="rId26"/>
    <p:sldId id="1036" r:id="rId27"/>
    <p:sldId id="1037" r:id="rId28"/>
    <p:sldId id="936" r:id="rId29"/>
    <p:sldId id="937" r:id="rId30"/>
    <p:sldId id="1196" r:id="rId31"/>
    <p:sldId id="938" r:id="rId32"/>
    <p:sldId id="939" r:id="rId33"/>
    <p:sldId id="940" r:id="rId34"/>
    <p:sldId id="1015" r:id="rId35"/>
    <p:sldId id="941" r:id="rId36"/>
    <p:sldId id="942" r:id="rId37"/>
    <p:sldId id="943" r:id="rId38"/>
    <p:sldId id="944" r:id="rId39"/>
    <p:sldId id="945" r:id="rId40"/>
    <p:sldId id="946" r:id="rId41"/>
    <p:sldId id="947" r:id="rId42"/>
    <p:sldId id="948" r:id="rId43"/>
    <p:sldId id="949" r:id="rId44"/>
    <p:sldId id="1011" r:id="rId45"/>
    <p:sldId id="1012" r:id="rId46"/>
    <p:sldId id="950" r:id="rId47"/>
    <p:sldId id="951" r:id="rId48"/>
    <p:sldId id="952" r:id="rId49"/>
    <p:sldId id="953" r:id="rId50"/>
    <p:sldId id="954" r:id="rId51"/>
    <p:sldId id="955" r:id="rId52"/>
    <p:sldId id="956" r:id="rId53"/>
    <p:sldId id="957" r:id="rId54"/>
    <p:sldId id="958" r:id="rId55"/>
    <p:sldId id="959" r:id="rId56"/>
    <p:sldId id="960" r:id="rId57"/>
    <p:sldId id="961" r:id="rId58"/>
    <p:sldId id="962" r:id="rId59"/>
    <p:sldId id="963" r:id="rId60"/>
    <p:sldId id="964" r:id="rId61"/>
    <p:sldId id="965" r:id="rId62"/>
    <p:sldId id="966" r:id="rId63"/>
    <p:sldId id="967" r:id="rId64"/>
    <p:sldId id="968" r:id="rId65"/>
    <p:sldId id="969" r:id="rId66"/>
    <p:sldId id="970" r:id="rId67"/>
    <p:sldId id="971" r:id="rId68"/>
    <p:sldId id="972" r:id="rId69"/>
    <p:sldId id="973" r:id="rId70"/>
    <p:sldId id="974" r:id="rId71"/>
    <p:sldId id="975" r:id="rId72"/>
    <p:sldId id="976" r:id="rId73"/>
    <p:sldId id="977" r:id="rId74"/>
    <p:sldId id="978" r:id="rId75"/>
    <p:sldId id="1017" r:id="rId76"/>
    <p:sldId id="979" r:id="rId77"/>
    <p:sldId id="980" r:id="rId78"/>
    <p:sldId id="981" r:id="rId79"/>
    <p:sldId id="1018" r:id="rId80"/>
    <p:sldId id="1020" r:id="rId81"/>
    <p:sldId id="1021" r:id="rId82"/>
    <p:sldId id="1025" r:id="rId83"/>
    <p:sldId id="1022" r:id="rId84"/>
    <p:sldId id="1023" r:id="rId85"/>
    <p:sldId id="1024" r:id="rId86"/>
    <p:sldId id="983" r:id="rId87"/>
    <p:sldId id="1027" r:id="rId88"/>
    <p:sldId id="1026" r:id="rId89"/>
    <p:sldId id="1028" r:id="rId90"/>
    <p:sldId id="1029" r:id="rId91"/>
    <p:sldId id="1030" r:id="rId92"/>
    <p:sldId id="1031" r:id="rId93"/>
    <p:sldId id="984" r:id="rId94"/>
    <p:sldId id="985" r:id="rId95"/>
    <p:sldId id="986" r:id="rId96"/>
    <p:sldId id="987" r:id="rId97"/>
    <p:sldId id="988" r:id="rId98"/>
    <p:sldId id="989" r:id="rId99"/>
    <p:sldId id="990" r:id="rId100"/>
    <p:sldId id="991" r:id="rId101"/>
    <p:sldId id="992" r:id="rId102"/>
    <p:sldId id="982" r:id="rId103"/>
    <p:sldId id="994" r:id="rId104"/>
    <p:sldId id="995" r:id="rId105"/>
    <p:sldId id="996" r:id="rId106"/>
    <p:sldId id="1033" r:id="rId107"/>
    <p:sldId id="1034" r:id="rId108"/>
    <p:sldId id="1032" r:id="rId109"/>
    <p:sldId id="1197" r:id="rId110"/>
    <p:sldId id="1214" r:id="rId111"/>
    <p:sldId id="1215" r:id="rId112"/>
    <p:sldId id="1217" r:id="rId113"/>
    <p:sldId id="1216" r:id="rId114"/>
    <p:sldId id="1228" r:id="rId115"/>
    <p:sldId id="1223" r:id="rId116"/>
    <p:sldId id="1224" r:id="rId117"/>
    <p:sldId id="1225" r:id="rId118"/>
    <p:sldId id="1226" r:id="rId119"/>
    <p:sldId id="1213" r:id="rId120"/>
    <p:sldId id="1199" r:id="rId121"/>
    <p:sldId id="1200" r:id="rId122"/>
    <p:sldId id="1201" r:id="rId123"/>
    <p:sldId id="1229" r:id="rId124"/>
    <p:sldId id="1205" r:id="rId125"/>
    <p:sldId id="1230" r:id="rId126"/>
    <p:sldId id="1232" r:id="rId127"/>
    <p:sldId id="1233" r:id="rId128"/>
    <p:sldId id="1231" r:id="rId129"/>
    <p:sldId id="1234" r:id="rId130"/>
    <p:sldId id="1203" r:id="rId131"/>
    <p:sldId id="1207" r:id="rId132"/>
    <p:sldId id="1208" r:id="rId133"/>
    <p:sldId id="1204" r:id="rId1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902" autoAdjust="0"/>
  </p:normalViewPr>
  <p:slideViewPr>
    <p:cSldViewPr snapToGrid="0">
      <p:cViewPr>
        <p:scale>
          <a:sx n="75" d="100"/>
          <a:sy n="75" d="100"/>
        </p:scale>
        <p:origin x="902" y="48"/>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Miralles" userId="1ae937756691c716" providerId="LiveId" clId="{3B3802B8-B96B-4C71-9FE3-C949805796EE}"/>
    <pc:docChg chg="undo redo custSel addSld delSld modSld sldOrd">
      <pc:chgData name="Jorge Miralles" userId="1ae937756691c716" providerId="LiveId" clId="{3B3802B8-B96B-4C71-9FE3-C949805796EE}" dt="2025-10-23T17:24:48.713" v="328" actId="20577"/>
      <pc:docMkLst>
        <pc:docMk/>
      </pc:docMkLst>
      <pc:sldChg chg="modSp mod">
        <pc:chgData name="Jorge Miralles" userId="1ae937756691c716" providerId="LiveId" clId="{3B3802B8-B96B-4C71-9FE3-C949805796EE}" dt="2025-10-23T17:24:48.713" v="328" actId="20577"/>
        <pc:sldMkLst>
          <pc:docMk/>
          <pc:sldMk cId="717326733" sldId="1201"/>
        </pc:sldMkLst>
        <pc:spChg chg="mod">
          <ac:chgData name="Jorge Miralles" userId="1ae937756691c716" providerId="LiveId" clId="{3B3802B8-B96B-4C71-9FE3-C949805796EE}" dt="2025-10-23T17:24:48.713" v="328" actId="20577"/>
          <ac:spMkLst>
            <pc:docMk/>
            <pc:sldMk cId="717326733" sldId="1201"/>
            <ac:spMk id="4" creationId="{3A521DFD-E359-37E6-BAAF-EC37CE2B684C}"/>
          </ac:spMkLst>
        </pc:spChg>
      </pc:sldChg>
      <pc:sldChg chg="del">
        <pc:chgData name="Jorge Miralles" userId="1ae937756691c716" providerId="LiveId" clId="{3B3802B8-B96B-4C71-9FE3-C949805796EE}" dt="2025-10-23T17:03:45.312" v="128" actId="2696"/>
        <pc:sldMkLst>
          <pc:docMk/>
          <pc:sldMk cId="2466207522" sldId="1209"/>
        </pc:sldMkLst>
      </pc:sldChg>
      <pc:sldChg chg="del">
        <pc:chgData name="Jorge Miralles" userId="1ae937756691c716" providerId="LiveId" clId="{3B3802B8-B96B-4C71-9FE3-C949805796EE}" dt="2025-10-23T17:13:25.179" v="164" actId="47"/>
        <pc:sldMkLst>
          <pc:docMk/>
          <pc:sldMk cId="1325492303" sldId="1210"/>
        </pc:sldMkLst>
      </pc:sldChg>
      <pc:sldChg chg="modSp mod">
        <pc:chgData name="Jorge Miralles" userId="1ae937756691c716" providerId="LiveId" clId="{3B3802B8-B96B-4C71-9FE3-C949805796EE}" dt="2025-10-23T15:12:33.830" v="1" actId="123"/>
        <pc:sldMkLst>
          <pc:docMk/>
          <pc:sldMk cId="161506462" sldId="1229"/>
        </pc:sldMkLst>
        <pc:spChg chg="mod">
          <ac:chgData name="Jorge Miralles" userId="1ae937756691c716" providerId="LiveId" clId="{3B3802B8-B96B-4C71-9FE3-C949805796EE}" dt="2025-10-23T15:12:33.830" v="1" actId="123"/>
          <ac:spMkLst>
            <pc:docMk/>
            <pc:sldMk cId="161506462" sldId="1229"/>
            <ac:spMk id="3" creationId="{F575F0DC-3067-D422-BFC3-EE49C276A54C}"/>
          </ac:spMkLst>
        </pc:spChg>
      </pc:sldChg>
      <pc:sldChg chg="modSp mod ord">
        <pc:chgData name="Jorge Miralles" userId="1ae937756691c716" providerId="LiveId" clId="{3B3802B8-B96B-4C71-9FE3-C949805796EE}" dt="2025-10-23T17:04:46.054" v="130"/>
        <pc:sldMkLst>
          <pc:docMk/>
          <pc:sldMk cId="2160607061" sldId="1231"/>
        </pc:sldMkLst>
        <pc:spChg chg="mod">
          <ac:chgData name="Jorge Miralles" userId="1ae937756691c716" providerId="LiveId" clId="{3B3802B8-B96B-4C71-9FE3-C949805796EE}" dt="2025-10-23T15:12:45.946" v="2" actId="123"/>
          <ac:spMkLst>
            <pc:docMk/>
            <pc:sldMk cId="2160607061" sldId="1231"/>
            <ac:spMk id="3" creationId="{172D424B-588A-8C72-CC4D-689FE217B1E2}"/>
          </ac:spMkLst>
        </pc:spChg>
      </pc:sldChg>
      <pc:sldChg chg="addSp modSp new mod modClrScheme chgLayout">
        <pc:chgData name="Jorge Miralles" userId="1ae937756691c716" providerId="LiveId" clId="{3B3802B8-B96B-4C71-9FE3-C949805796EE}" dt="2025-10-23T17:03:25.635" v="127" actId="27636"/>
        <pc:sldMkLst>
          <pc:docMk/>
          <pc:sldMk cId="954569142" sldId="1233"/>
        </pc:sldMkLst>
        <pc:spChg chg="add mod">
          <ac:chgData name="Jorge Miralles" userId="1ae937756691c716" providerId="LiveId" clId="{3B3802B8-B96B-4C71-9FE3-C949805796EE}" dt="2025-10-23T16:54:59.145" v="18" actId="20577"/>
          <ac:spMkLst>
            <pc:docMk/>
            <pc:sldMk cId="954569142" sldId="1233"/>
            <ac:spMk id="2" creationId="{7A61EF1A-A8D3-5630-35B2-F57FB126E88B}"/>
          </ac:spMkLst>
        </pc:spChg>
        <pc:spChg chg="add mod">
          <ac:chgData name="Jorge Miralles" userId="1ae937756691c716" providerId="LiveId" clId="{3B3802B8-B96B-4C71-9FE3-C949805796EE}" dt="2025-10-23T17:03:25.635" v="127" actId="27636"/>
          <ac:spMkLst>
            <pc:docMk/>
            <pc:sldMk cId="954569142" sldId="1233"/>
            <ac:spMk id="3" creationId="{100D2E2F-396A-6051-9C71-F6DDE5AD381C}"/>
          </ac:spMkLst>
        </pc:spChg>
        <pc:spChg chg="add">
          <ac:chgData name="Jorge Miralles" userId="1ae937756691c716" providerId="LiveId" clId="{3B3802B8-B96B-4C71-9FE3-C949805796EE}" dt="2025-10-23T16:58:41.147" v="53"/>
          <ac:spMkLst>
            <pc:docMk/>
            <pc:sldMk cId="954569142" sldId="1233"/>
            <ac:spMk id="4" creationId="{B11584E0-F500-3382-7DA6-E42D13E81A2C}"/>
          </ac:spMkLst>
        </pc:spChg>
        <pc:spChg chg="add">
          <ac:chgData name="Jorge Miralles" userId="1ae937756691c716" providerId="LiveId" clId="{3B3802B8-B96B-4C71-9FE3-C949805796EE}" dt="2025-10-23T16:58:54.933" v="60"/>
          <ac:spMkLst>
            <pc:docMk/>
            <pc:sldMk cId="954569142" sldId="1233"/>
            <ac:spMk id="5" creationId="{0A651250-F154-7559-EA24-4635D042169D}"/>
          </ac:spMkLst>
        </pc:spChg>
        <pc:spChg chg="add">
          <ac:chgData name="Jorge Miralles" userId="1ae937756691c716" providerId="LiveId" clId="{3B3802B8-B96B-4C71-9FE3-C949805796EE}" dt="2025-10-23T16:59:52.486" v="78"/>
          <ac:spMkLst>
            <pc:docMk/>
            <pc:sldMk cId="954569142" sldId="1233"/>
            <ac:spMk id="6" creationId="{924D4B36-E6CB-DB0B-6D64-E24A04B5692C}"/>
          </ac:spMkLst>
        </pc:spChg>
      </pc:sldChg>
      <pc:sldChg chg="modSp new mod">
        <pc:chgData name="Jorge Miralles" userId="1ae937756691c716" providerId="LiveId" clId="{3B3802B8-B96B-4C71-9FE3-C949805796EE}" dt="2025-10-23T17:24:07.058" v="327" actId="20577"/>
        <pc:sldMkLst>
          <pc:docMk/>
          <pc:sldMk cId="745067593" sldId="1234"/>
        </pc:sldMkLst>
        <pc:spChg chg="mod">
          <ac:chgData name="Jorge Miralles" userId="1ae937756691c716" providerId="LiveId" clId="{3B3802B8-B96B-4C71-9FE3-C949805796EE}" dt="2025-10-23T17:11:40.742" v="148" actId="20577"/>
          <ac:spMkLst>
            <pc:docMk/>
            <pc:sldMk cId="745067593" sldId="1234"/>
            <ac:spMk id="2" creationId="{0B52433B-4C20-0C69-3FF5-14A2B41C5D27}"/>
          </ac:spMkLst>
        </pc:spChg>
        <pc:spChg chg="mod">
          <ac:chgData name="Jorge Miralles" userId="1ae937756691c716" providerId="LiveId" clId="{3B3802B8-B96B-4C71-9FE3-C949805796EE}" dt="2025-10-23T17:24:07.058" v="327" actId="20577"/>
          <ac:spMkLst>
            <pc:docMk/>
            <pc:sldMk cId="745067593" sldId="1234"/>
            <ac:spMk id="3" creationId="{AE10C70C-00CB-2DA0-41A6-1656A8E9819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29B2F7-87AF-48DF-AD00-897F1002104D}" type="datetimeFigureOut">
              <a:rPr lang="es-ES" smtClean="0"/>
              <a:t>23/10/2025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670C5F-6038-4002-AD0B-7ECEC1924AB6}" type="slidenum">
              <a:rPr lang="es-ES" smtClean="0"/>
              <a:t>‹Nº›</a:t>
            </a:fld>
            <a:endParaRPr lang="es-ES"/>
          </a:p>
        </p:txBody>
      </p:sp>
    </p:spTree>
    <p:extLst>
      <p:ext uri="{BB962C8B-B14F-4D97-AF65-F5344CB8AC3E}">
        <p14:creationId xmlns:p14="http://schemas.microsoft.com/office/powerpoint/2010/main" val="1199088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log.minitab.com/blog/adventures-in-statistics-2/regression-analysis-how-do-i-interpret-r-squared-and-assess-the-goodness-of-fit"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newonlinecourses.science.psu.edu/stat501/node/255/"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freecodecamp.org/news/data-science-with-python-8-ways-to-do-linear-regression-and-measure-their-speed-b5577d75f8b/"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en.wikipedia.org/wiki/Multivariate_random_variable" TargetMode="External"/><Relationship Id="rId5" Type="http://schemas.openxmlformats.org/officeDocument/2006/relationships/hyperlink" Target="https://www.researchgate.net/post/What_is_the_difference_between_multiple_and_multivariate_regression" TargetMode="External"/><Relationship Id="rId4" Type="http://schemas.openxmlformats.org/officeDocument/2006/relationships/hyperlink" Target="https://en.wikipedia.org/wiki/Linear_regression#Simple_and_multiple_linear_regression"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Ordinary_least_square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rouplens.org/datasets/movielen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rouplens.org/datasets/movielen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Probability_density_function"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en.wikipedia.org/wiki/Normal_distribution"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Probability_density_function"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en.wikipedia.org/wiki/Normal_distribut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Probability_density_function"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en.wikipedia.org/wiki/Normal_distribution"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Probability_density_function"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en.wikipedia.org/wiki/Normal_distribution"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sangakoo.com/es/temas/probabilidad-condicionada"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vitutor.com/pro/2/a_12.html"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s.wikipedia.org/wiki/Probabilidad_condicionada"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khanacademy.org/computing/computer-science/cryptography/random-algorithms-probability/v/conditional-probability2"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es.khanacademy.org/math/statistics-probability/counting-permutations-and-combinations/combinatorics-probability/v/conditional-probability-and-combinations"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ugr.es/~jsalinas/bayes.htm"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s://es.khanacademy.org/math/statistics-probability/counting-permutations-and-combinations/combinatorics-probability/v/conditional-probability-and-combinations"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tutorialspoint.com/python_pandas/python_pandas_dataframe.htm"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tosa.io/ev/ordinary-least-squares-regression/"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phet.colorado.edu/sims/html/least-squares-regression/latest/least-squares-regression_en.html"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youtube.com/watch?v=9MEmdixNMZI"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Pearson_correlation_coefficien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9MEmdixNMZI"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blog.minitab.com/blog/adventures-in-statistics-2/regression-analysis-how-do-i-interpret-r-squared-and-assess-the-goodness-of-fit"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a:t>https://www.desmos.com/calculator/2whcow00ba?lang=es</a:t>
            </a:r>
          </a:p>
        </p:txBody>
      </p:sp>
      <p:sp>
        <p:nvSpPr>
          <p:cNvPr id="4" name="3 Marcador de número de diapositiva"/>
          <p:cNvSpPr>
            <a:spLocks noGrp="1"/>
          </p:cNvSpPr>
          <p:nvPr>
            <p:ph type="sldNum" sz="quarter" idx="10"/>
          </p:nvPr>
        </p:nvSpPr>
        <p:spPr/>
        <p:txBody>
          <a:bodyPr/>
          <a:lstStyle/>
          <a:p>
            <a:fld id="{D54FD104-1781-401A-83BA-F52BAA451548}" type="slidenum">
              <a:rPr lang="es-AR" smtClean="0"/>
              <a:t>4</a:t>
            </a:fld>
            <a:endParaRPr lang="es-AR"/>
          </a:p>
        </p:txBody>
      </p:sp>
    </p:spTree>
    <p:extLst>
      <p:ext uri="{BB962C8B-B14F-4D97-AF65-F5344CB8AC3E}">
        <p14:creationId xmlns:p14="http://schemas.microsoft.com/office/powerpoint/2010/main" val="4241851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s-AR" dirty="0">
                <a:hlinkClick r:id="rId3"/>
              </a:rPr>
              <a:t>https://blog.minitab.com/blog/adventures-in-statistics-2/regression-analysis-how-do-i-interpret-r-squared-and-assess-the-goodness-of-fit</a:t>
            </a:r>
            <a:endParaRPr lang="es-AR" dirty="0"/>
          </a:p>
        </p:txBody>
      </p:sp>
      <p:sp>
        <p:nvSpPr>
          <p:cNvPr id="4" name="3 Marcador de número de diapositiva"/>
          <p:cNvSpPr>
            <a:spLocks noGrp="1"/>
          </p:cNvSpPr>
          <p:nvPr>
            <p:ph type="sldNum" sz="quarter" idx="10"/>
          </p:nvPr>
        </p:nvSpPr>
        <p:spPr/>
        <p:txBody>
          <a:bodyPr/>
          <a:lstStyle/>
          <a:p>
            <a:fld id="{D54FD104-1781-401A-83BA-F52BAA451548}" type="slidenum">
              <a:rPr lang="es-AR" smtClean="0"/>
              <a:t>16</a:t>
            </a:fld>
            <a:endParaRPr lang="es-AR" dirty="0"/>
          </a:p>
        </p:txBody>
      </p:sp>
    </p:spTree>
    <p:extLst>
      <p:ext uri="{BB962C8B-B14F-4D97-AF65-F5344CB8AC3E}">
        <p14:creationId xmlns:p14="http://schemas.microsoft.com/office/powerpoint/2010/main" val="3307817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s-AR" dirty="0">
                <a:hlinkClick r:id="rId3"/>
              </a:rPr>
              <a:t>https://newonlinecourses.science.psu.edu/stat501/node/255/</a:t>
            </a:r>
            <a:endParaRPr lang="es-AR"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More specifically, fit_transform scales the data to have unit variance. So it's not strictly -1 to 1; the average of the squares of the deviation from the mean will be one.</a:t>
            </a:r>
          </a:p>
        </p:txBody>
      </p:sp>
      <p:sp>
        <p:nvSpPr>
          <p:cNvPr id="4" name="3 Marcador de número de diapositiva"/>
          <p:cNvSpPr>
            <a:spLocks noGrp="1"/>
          </p:cNvSpPr>
          <p:nvPr>
            <p:ph type="sldNum" sz="quarter" idx="10"/>
          </p:nvPr>
        </p:nvSpPr>
        <p:spPr/>
        <p:txBody>
          <a:bodyPr/>
          <a:lstStyle/>
          <a:p>
            <a:fld id="{D54FD104-1781-401A-83BA-F52BAA451548}" type="slidenum">
              <a:rPr lang="es-AR" smtClean="0"/>
              <a:t>17</a:t>
            </a:fld>
            <a:endParaRPr lang="es-AR" dirty="0"/>
          </a:p>
        </p:txBody>
      </p:sp>
    </p:spTree>
    <p:extLst>
      <p:ext uri="{BB962C8B-B14F-4D97-AF65-F5344CB8AC3E}">
        <p14:creationId xmlns:p14="http://schemas.microsoft.com/office/powerpoint/2010/main" val="1328864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D54FD104-1781-401A-83BA-F52BAA451548}" type="slidenum">
              <a:rPr lang="es-AR" smtClean="0"/>
              <a:t>18</a:t>
            </a:fld>
            <a:endParaRPr lang="es-AR" dirty="0"/>
          </a:p>
        </p:txBody>
      </p:sp>
    </p:spTree>
    <p:extLst>
      <p:ext uri="{BB962C8B-B14F-4D97-AF65-F5344CB8AC3E}">
        <p14:creationId xmlns:p14="http://schemas.microsoft.com/office/powerpoint/2010/main" val="1328864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s-AR" dirty="0">
                <a:hlinkClick r:id="rId3"/>
              </a:rPr>
              <a:t>https://www.freecodecamp.org/news/data-science-with-python-8-ways-to-do-linear-regression-and-measure-their-speed-b5577d75f8b/</a:t>
            </a:r>
            <a:endParaRPr lang="es-AR" dirty="0"/>
          </a:p>
          <a:p>
            <a:r>
              <a:rPr lang="es-AR" dirty="0">
                <a:hlinkClick r:id="rId4"/>
              </a:rPr>
              <a:t>https://en.wikipedia.org/wiki/Linear_regression#Simple_and_multiple_linear_regression</a:t>
            </a:r>
            <a:endParaRPr lang="es-AR" dirty="0"/>
          </a:p>
          <a:p>
            <a:r>
              <a:rPr lang="es-AR" dirty="0">
                <a:hlinkClick r:id="rId5"/>
              </a:rPr>
              <a:t>https://www.researchgate.net/post/What_is_the_difference_between_multiple_and_multivariate_regression</a:t>
            </a:r>
            <a:endParaRPr lang="es-AR" dirty="0"/>
          </a:p>
          <a:p>
            <a:r>
              <a:rPr lang="es-AR" dirty="0">
                <a:hlinkClick r:id="rId6"/>
              </a:rPr>
              <a:t>https://en.wikipedia.org/wiki/Multivariate_random_variable</a:t>
            </a:r>
            <a:endParaRPr lang="es-AR" dirty="0"/>
          </a:p>
          <a:p>
            <a:endParaRPr lang="es-AR" dirty="0"/>
          </a:p>
        </p:txBody>
      </p:sp>
      <p:sp>
        <p:nvSpPr>
          <p:cNvPr id="4" name="3 Marcador de número de diapositiva"/>
          <p:cNvSpPr>
            <a:spLocks noGrp="1"/>
          </p:cNvSpPr>
          <p:nvPr>
            <p:ph type="sldNum" sz="quarter" idx="10"/>
          </p:nvPr>
        </p:nvSpPr>
        <p:spPr/>
        <p:txBody>
          <a:bodyPr/>
          <a:lstStyle/>
          <a:p>
            <a:fld id="{D54FD104-1781-401A-83BA-F52BAA451548}" type="slidenum">
              <a:rPr lang="es-AR" smtClean="0"/>
              <a:t>21</a:t>
            </a:fld>
            <a:endParaRPr lang="es-AR" dirty="0"/>
          </a:p>
        </p:txBody>
      </p:sp>
    </p:spTree>
    <p:extLst>
      <p:ext uri="{BB962C8B-B14F-4D97-AF65-F5344CB8AC3E}">
        <p14:creationId xmlns:p14="http://schemas.microsoft.com/office/powerpoint/2010/main" val="602947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s-AR" dirty="0">
                <a:hlinkClick r:id="rId3"/>
              </a:rPr>
              <a:t>https://en.wikipedia.org/wiki/Ordinary_least_squares</a:t>
            </a:r>
            <a:r>
              <a:rPr lang="es-AR" baseline="0" dirty="0"/>
              <a:t> Los datos se escalan con </a:t>
            </a:r>
            <a:r>
              <a:rPr lang="es-AR" baseline="0" dirty="0" err="1"/>
              <a:t>fit_transform</a:t>
            </a:r>
            <a:r>
              <a:rPr lang="es-AR" baseline="0" dirty="0"/>
              <a:t> en una distribución normal por lo que algunos valores </a:t>
            </a:r>
            <a:r>
              <a:rPr lang="es-AR" baseline="0"/>
              <a:t>pueden caer fuera de -1 y 1.</a:t>
            </a:r>
            <a:endParaRPr lang="es-AR"/>
          </a:p>
        </p:txBody>
      </p:sp>
      <p:sp>
        <p:nvSpPr>
          <p:cNvPr id="4" name="3 Marcador de número de diapositiva"/>
          <p:cNvSpPr>
            <a:spLocks noGrp="1"/>
          </p:cNvSpPr>
          <p:nvPr>
            <p:ph type="sldNum" sz="quarter" idx="10"/>
          </p:nvPr>
        </p:nvSpPr>
        <p:spPr/>
        <p:txBody>
          <a:bodyPr/>
          <a:lstStyle/>
          <a:p>
            <a:fld id="{D54FD104-1781-401A-83BA-F52BAA451548}" type="slidenum">
              <a:rPr lang="es-AR" smtClean="0"/>
              <a:t>28</a:t>
            </a:fld>
            <a:endParaRPr lang="es-AR" dirty="0"/>
          </a:p>
        </p:txBody>
      </p:sp>
    </p:spTree>
    <p:extLst>
      <p:ext uri="{BB962C8B-B14F-4D97-AF65-F5344CB8AC3E}">
        <p14:creationId xmlns:p14="http://schemas.microsoft.com/office/powerpoint/2010/main" val="3720254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54FD104-1781-401A-83BA-F52BAA451548}" type="slidenum">
              <a:rPr lang="es-AR" smtClean="0"/>
              <a:t>29</a:t>
            </a:fld>
            <a:endParaRPr lang="es-AR" dirty="0"/>
          </a:p>
        </p:txBody>
      </p:sp>
    </p:spTree>
    <p:extLst>
      <p:ext uri="{BB962C8B-B14F-4D97-AF65-F5344CB8AC3E}">
        <p14:creationId xmlns:p14="http://schemas.microsoft.com/office/powerpoint/2010/main" val="3379516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s-AR" dirty="0">
                <a:hlinkClick r:id="rId3"/>
              </a:rPr>
              <a:t>https://grouplens.org/datasets/movielens/</a:t>
            </a:r>
            <a:endParaRPr lang="es-AR" dirty="0"/>
          </a:p>
        </p:txBody>
      </p:sp>
      <p:sp>
        <p:nvSpPr>
          <p:cNvPr id="4" name="3 Marcador de número de diapositiva"/>
          <p:cNvSpPr>
            <a:spLocks noGrp="1"/>
          </p:cNvSpPr>
          <p:nvPr>
            <p:ph type="sldNum" sz="quarter" idx="10"/>
          </p:nvPr>
        </p:nvSpPr>
        <p:spPr/>
        <p:txBody>
          <a:bodyPr/>
          <a:lstStyle/>
          <a:p>
            <a:fld id="{D54FD104-1781-401A-83BA-F52BAA451548}" type="slidenum">
              <a:rPr lang="es-AR" smtClean="0"/>
              <a:t>42</a:t>
            </a:fld>
            <a:endParaRPr lang="es-AR" dirty="0"/>
          </a:p>
        </p:txBody>
      </p:sp>
    </p:spTree>
    <p:extLst>
      <p:ext uri="{BB962C8B-B14F-4D97-AF65-F5344CB8AC3E}">
        <p14:creationId xmlns:p14="http://schemas.microsoft.com/office/powerpoint/2010/main" val="3300157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s-AR" dirty="0">
                <a:hlinkClick r:id="rId3"/>
              </a:rPr>
              <a:t>https://grouplens.org/datasets/movielens/</a:t>
            </a:r>
            <a:endParaRPr lang="es-AR" dirty="0"/>
          </a:p>
        </p:txBody>
      </p:sp>
      <p:sp>
        <p:nvSpPr>
          <p:cNvPr id="4" name="3 Marcador de número de diapositiva"/>
          <p:cNvSpPr>
            <a:spLocks noGrp="1"/>
          </p:cNvSpPr>
          <p:nvPr>
            <p:ph type="sldNum" sz="quarter" idx="10"/>
          </p:nvPr>
        </p:nvSpPr>
        <p:spPr/>
        <p:txBody>
          <a:bodyPr/>
          <a:lstStyle/>
          <a:p>
            <a:fld id="{D54FD104-1781-401A-83BA-F52BAA451548}" type="slidenum">
              <a:rPr lang="es-AR" smtClean="0"/>
              <a:t>43</a:t>
            </a:fld>
            <a:endParaRPr lang="es-AR" dirty="0"/>
          </a:p>
        </p:txBody>
      </p:sp>
    </p:spTree>
    <p:extLst>
      <p:ext uri="{BB962C8B-B14F-4D97-AF65-F5344CB8AC3E}">
        <p14:creationId xmlns:p14="http://schemas.microsoft.com/office/powerpoint/2010/main" val="3513229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s-AR" dirty="0">
                <a:hlinkClick r:id="rId3"/>
              </a:rPr>
              <a:t>https://en.wikipedia.org/wiki/Probability_density_function</a:t>
            </a:r>
            <a:endParaRPr lang="es-AR" dirty="0"/>
          </a:p>
          <a:p>
            <a:r>
              <a:rPr lang="es-AR" dirty="0">
                <a:hlinkClick r:id="rId4"/>
              </a:rPr>
              <a:t>https://en.wikipedia.org/wiki/Normal_distribution</a:t>
            </a:r>
            <a:endParaRPr lang="es-AR" dirty="0"/>
          </a:p>
          <a:p>
            <a:endParaRPr lang="es-AR" dirty="0"/>
          </a:p>
        </p:txBody>
      </p:sp>
      <p:sp>
        <p:nvSpPr>
          <p:cNvPr id="4" name="3 Marcador de número de diapositiva"/>
          <p:cNvSpPr>
            <a:spLocks noGrp="1"/>
          </p:cNvSpPr>
          <p:nvPr>
            <p:ph type="sldNum" sz="quarter" idx="10"/>
          </p:nvPr>
        </p:nvSpPr>
        <p:spPr/>
        <p:txBody>
          <a:bodyPr/>
          <a:lstStyle/>
          <a:p>
            <a:fld id="{D54FD104-1781-401A-83BA-F52BAA451548}" type="slidenum">
              <a:rPr lang="es-AR" smtClean="0"/>
              <a:t>52</a:t>
            </a:fld>
            <a:endParaRPr lang="es-AR" dirty="0"/>
          </a:p>
        </p:txBody>
      </p:sp>
    </p:spTree>
    <p:extLst>
      <p:ext uri="{BB962C8B-B14F-4D97-AF65-F5344CB8AC3E}">
        <p14:creationId xmlns:p14="http://schemas.microsoft.com/office/powerpoint/2010/main" val="3546617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s-AR" dirty="0">
                <a:hlinkClick r:id="rId3"/>
              </a:rPr>
              <a:t>https://en.wikipedia.org/wiki/Probability_density_function</a:t>
            </a:r>
            <a:endParaRPr lang="es-AR" dirty="0"/>
          </a:p>
          <a:p>
            <a:r>
              <a:rPr lang="es-AR" dirty="0">
                <a:hlinkClick r:id="rId4"/>
              </a:rPr>
              <a:t>https://en.wikipedia.org/wiki/Normal_distribution</a:t>
            </a:r>
            <a:endParaRPr lang="es-AR" dirty="0"/>
          </a:p>
          <a:p>
            <a:endParaRPr lang="es-AR" dirty="0"/>
          </a:p>
        </p:txBody>
      </p:sp>
      <p:sp>
        <p:nvSpPr>
          <p:cNvPr id="4" name="3 Marcador de número de diapositiva"/>
          <p:cNvSpPr>
            <a:spLocks noGrp="1"/>
          </p:cNvSpPr>
          <p:nvPr>
            <p:ph type="sldNum" sz="quarter" idx="10"/>
          </p:nvPr>
        </p:nvSpPr>
        <p:spPr/>
        <p:txBody>
          <a:bodyPr/>
          <a:lstStyle/>
          <a:p>
            <a:fld id="{D54FD104-1781-401A-83BA-F52BAA451548}" type="slidenum">
              <a:rPr lang="es-AR" smtClean="0"/>
              <a:t>53</a:t>
            </a:fld>
            <a:endParaRPr lang="es-AR" dirty="0"/>
          </a:p>
        </p:txBody>
      </p:sp>
    </p:spTree>
    <p:extLst>
      <p:ext uri="{BB962C8B-B14F-4D97-AF65-F5344CB8AC3E}">
        <p14:creationId xmlns:p14="http://schemas.microsoft.com/office/powerpoint/2010/main" val="3546617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a:t>https://www.desmos.com/calculator/2whcow00ba?lang=es</a:t>
            </a:r>
          </a:p>
        </p:txBody>
      </p:sp>
      <p:sp>
        <p:nvSpPr>
          <p:cNvPr id="4" name="3 Marcador de número de diapositiva"/>
          <p:cNvSpPr>
            <a:spLocks noGrp="1"/>
          </p:cNvSpPr>
          <p:nvPr>
            <p:ph type="sldNum" sz="quarter" idx="10"/>
          </p:nvPr>
        </p:nvSpPr>
        <p:spPr/>
        <p:txBody>
          <a:bodyPr/>
          <a:lstStyle/>
          <a:p>
            <a:fld id="{D54FD104-1781-401A-83BA-F52BAA451548}" type="slidenum">
              <a:rPr lang="es-AR" smtClean="0"/>
              <a:t>5</a:t>
            </a:fld>
            <a:endParaRPr lang="es-AR"/>
          </a:p>
        </p:txBody>
      </p:sp>
    </p:spTree>
    <p:extLst>
      <p:ext uri="{BB962C8B-B14F-4D97-AF65-F5344CB8AC3E}">
        <p14:creationId xmlns:p14="http://schemas.microsoft.com/office/powerpoint/2010/main" val="4241851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s-AR" dirty="0">
                <a:hlinkClick r:id="rId3"/>
              </a:rPr>
              <a:t>https://en.wikipedia.org/wiki/Probability_density_function</a:t>
            </a:r>
            <a:endParaRPr lang="es-AR" dirty="0"/>
          </a:p>
          <a:p>
            <a:r>
              <a:rPr lang="es-AR" dirty="0">
                <a:hlinkClick r:id="rId4"/>
              </a:rPr>
              <a:t>https://en.wikipedia.org/wiki/Normal_distribution</a:t>
            </a:r>
            <a:endParaRPr lang="es-AR" dirty="0"/>
          </a:p>
          <a:p>
            <a:endParaRPr lang="es-AR" dirty="0"/>
          </a:p>
        </p:txBody>
      </p:sp>
      <p:sp>
        <p:nvSpPr>
          <p:cNvPr id="4" name="3 Marcador de número de diapositiva"/>
          <p:cNvSpPr>
            <a:spLocks noGrp="1"/>
          </p:cNvSpPr>
          <p:nvPr>
            <p:ph type="sldNum" sz="quarter" idx="10"/>
          </p:nvPr>
        </p:nvSpPr>
        <p:spPr/>
        <p:txBody>
          <a:bodyPr/>
          <a:lstStyle/>
          <a:p>
            <a:fld id="{D54FD104-1781-401A-83BA-F52BAA451548}" type="slidenum">
              <a:rPr lang="es-AR" smtClean="0"/>
              <a:t>54</a:t>
            </a:fld>
            <a:endParaRPr lang="es-AR" dirty="0"/>
          </a:p>
        </p:txBody>
      </p:sp>
    </p:spTree>
    <p:extLst>
      <p:ext uri="{BB962C8B-B14F-4D97-AF65-F5344CB8AC3E}">
        <p14:creationId xmlns:p14="http://schemas.microsoft.com/office/powerpoint/2010/main" val="3546617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s-AR" dirty="0">
                <a:hlinkClick r:id="rId3"/>
              </a:rPr>
              <a:t>https://en.wikipedia.org/wiki/Probability_density_function</a:t>
            </a:r>
            <a:endParaRPr lang="es-AR" dirty="0"/>
          </a:p>
          <a:p>
            <a:r>
              <a:rPr lang="es-AR" dirty="0">
                <a:hlinkClick r:id="rId4"/>
              </a:rPr>
              <a:t>https://en.wikipedia.org/wiki/Normal_distribution</a:t>
            </a:r>
            <a:endParaRPr lang="es-AR" dirty="0"/>
          </a:p>
          <a:p>
            <a:endParaRPr lang="es-AR" dirty="0"/>
          </a:p>
        </p:txBody>
      </p:sp>
      <p:sp>
        <p:nvSpPr>
          <p:cNvPr id="4" name="3 Marcador de número de diapositiva"/>
          <p:cNvSpPr>
            <a:spLocks noGrp="1"/>
          </p:cNvSpPr>
          <p:nvPr>
            <p:ph type="sldNum" sz="quarter" idx="10"/>
          </p:nvPr>
        </p:nvSpPr>
        <p:spPr/>
        <p:txBody>
          <a:bodyPr/>
          <a:lstStyle/>
          <a:p>
            <a:fld id="{D54FD104-1781-401A-83BA-F52BAA451548}" type="slidenum">
              <a:rPr lang="es-AR" smtClean="0"/>
              <a:t>55</a:t>
            </a:fld>
            <a:endParaRPr lang="es-AR" dirty="0"/>
          </a:p>
        </p:txBody>
      </p:sp>
    </p:spTree>
    <p:extLst>
      <p:ext uri="{BB962C8B-B14F-4D97-AF65-F5344CB8AC3E}">
        <p14:creationId xmlns:p14="http://schemas.microsoft.com/office/powerpoint/2010/main" val="3546617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D54FD104-1781-401A-83BA-F52BAA451548}" type="slidenum">
              <a:rPr lang="es-AR" smtClean="0"/>
              <a:t>56</a:t>
            </a:fld>
            <a:endParaRPr lang="es-AR" dirty="0"/>
          </a:p>
        </p:txBody>
      </p:sp>
    </p:spTree>
    <p:extLst>
      <p:ext uri="{BB962C8B-B14F-4D97-AF65-F5344CB8AC3E}">
        <p14:creationId xmlns:p14="http://schemas.microsoft.com/office/powerpoint/2010/main" val="4194088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D54FD104-1781-401A-83BA-F52BAA451548}" type="slidenum">
              <a:rPr lang="es-AR" smtClean="0"/>
              <a:t>57</a:t>
            </a:fld>
            <a:endParaRPr lang="es-AR" dirty="0"/>
          </a:p>
        </p:txBody>
      </p:sp>
    </p:spTree>
    <p:extLst>
      <p:ext uri="{BB962C8B-B14F-4D97-AF65-F5344CB8AC3E}">
        <p14:creationId xmlns:p14="http://schemas.microsoft.com/office/powerpoint/2010/main" val="1148109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D54FD104-1781-401A-83BA-F52BAA451548}" type="slidenum">
              <a:rPr lang="es-AR" smtClean="0"/>
              <a:t>58</a:t>
            </a:fld>
            <a:endParaRPr lang="es-AR" dirty="0"/>
          </a:p>
        </p:txBody>
      </p:sp>
    </p:spTree>
    <p:extLst>
      <p:ext uri="{BB962C8B-B14F-4D97-AF65-F5344CB8AC3E}">
        <p14:creationId xmlns:p14="http://schemas.microsoft.com/office/powerpoint/2010/main" val="4194088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https://help.gooddata.com/doc/en/reporting-and-dashboards/maql-analytical-query-language/maql-expression-reference/aggregation-functions/statistical-functions/predictive-statistical-use-cases/normality-testing-skewness-and-kurtosis</a:t>
            </a:r>
          </a:p>
        </p:txBody>
      </p:sp>
      <p:sp>
        <p:nvSpPr>
          <p:cNvPr id="4" name="Marcador de número de diapositiva 3"/>
          <p:cNvSpPr>
            <a:spLocks noGrp="1"/>
          </p:cNvSpPr>
          <p:nvPr>
            <p:ph type="sldNum" sz="quarter" idx="10"/>
          </p:nvPr>
        </p:nvSpPr>
        <p:spPr/>
        <p:txBody>
          <a:bodyPr/>
          <a:lstStyle/>
          <a:p>
            <a:fld id="{D54FD104-1781-401A-83BA-F52BAA451548}" type="slidenum">
              <a:rPr lang="es-AR" smtClean="0"/>
              <a:t>66</a:t>
            </a:fld>
            <a:endParaRPr lang="es-AR" dirty="0"/>
          </a:p>
        </p:txBody>
      </p:sp>
    </p:spTree>
    <p:extLst>
      <p:ext uri="{BB962C8B-B14F-4D97-AF65-F5344CB8AC3E}">
        <p14:creationId xmlns:p14="http://schemas.microsoft.com/office/powerpoint/2010/main" val="3183432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54FD104-1781-401A-83BA-F52BAA451548}" type="slidenum">
              <a:rPr lang="es-AR" smtClean="0"/>
              <a:t>68</a:t>
            </a:fld>
            <a:endParaRPr lang="es-AR" dirty="0"/>
          </a:p>
        </p:txBody>
      </p:sp>
    </p:spTree>
    <p:extLst>
      <p:ext uri="{BB962C8B-B14F-4D97-AF65-F5344CB8AC3E}">
        <p14:creationId xmlns:p14="http://schemas.microsoft.com/office/powerpoint/2010/main" val="3270765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54FD104-1781-401A-83BA-F52BAA451548}" type="slidenum">
              <a:rPr lang="es-AR" smtClean="0"/>
              <a:t>69</a:t>
            </a:fld>
            <a:endParaRPr lang="es-AR" dirty="0"/>
          </a:p>
        </p:txBody>
      </p:sp>
    </p:spTree>
    <p:extLst>
      <p:ext uri="{BB962C8B-B14F-4D97-AF65-F5344CB8AC3E}">
        <p14:creationId xmlns:p14="http://schemas.microsoft.com/office/powerpoint/2010/main" val="40652976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s-AR" dirty="0">
                <a:hlinkClick r:id="rId3"/>
              </a:rPr>
              <a:t>https://www.sangakoo.com/es/temas/probabilidad-condicionada</a:t>
            </a:r>
            <a:endParaRPr lang="es-AR" dirty="0"/>
          </a:p>
        </p:txBody>
      </p:sp>
      <p:sp>
        <p:nvSpPr>
          <p:cNvPr id="4" name="3 Marcador de número de diapositiva"/>
          <p:cNvSpPr>
            <a:spLocks noGrp="1"/>
          </p:cNvSpPr>
          <p:nvPr>
            <p:ph type="sldNum" sz="quarter" idx="10"/>
          </p:nvPr>
        </p:nvSpPr>
        <p:spPr/>
        <p:txBody>
          <a:bodyPr/>
          <a:lstStyle/>
          <a:p>
            <a:fld id="{D54FD104-1781-401A-83BA-F52BAA451548}" type="slidenum">
              <a:rPr lang="es-AR" smtClean="0"/>
              <a:t>72</a:t>
            </a:fld>
            <a:endParaRPr lang="es-AR" dirty="0"/>
          </a:p>
        </p:txBody>
      </p:sp>
    </p:spTree>
    <p:extLst>
      <p:ext uri="{BB962C8B-B14F-4D97-AF65-F5344CB8AC3E}">
        <p14:creationId xmlns:p14="http://schemas.microsoft.com/office/powerpoint/2010/main" val="17055818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s-AR" dirty="0">
                <a:hlinkClick r:id="rId3"/>
              </a:rPr>
              <a:t>https://www.vitutor.com/pro/2/a_12.html</a:t>
            </a:r>
            <a:endParaRPr lang="es-AR" dirty="0"/>
          </a:p>
          <a:p>
            <a:r>
              <a:rPr lang="es-ES" sz="1200" b="1" i="0" kern="1200" dirty="0">
                <a:solidFill>
                  <a:schemeClr val="tx1"/>
                </a:solidFill>
                <a:effectLst/>
                <a:latin typeface="+mn-lt"/>
                <a:ea typeface="+mn-ea"/>
                <a:cs typeface="+mn-cs"/>
              </a:rPr>
              <a:t>Sucesos independientes</a:t>
            </a:r>
          </a:p>
          <a:p>
            <a:r>
              <a:rPr lang="es-ES" sz="1200" b="0" i="0" kern="1200" dirty="0">
                <a:solidFill>
                  <a:schemeClr val="tx1"/>
                </a:solidFill>
                <a:effectLst/>
                <a:latin typeface="+mn-lt"/>
                <a:ea typeface="+mn-ea"/>
                <a:cs typeface="+mn-cs"/>
              </a:rPr>
              <a:t>Dos sucesos, A y B, son independientes cuando la probabilidad de que suceda A no se ve afectada porque haya sucedido, o no, B.</a:t>
            </a:r>
          </a:p>
          <a:p>
            <a:r>
              <a:rPr lang="es-ES" sz="1200" b="0" i="0" kern="1200" dirty="0">
                <a:solidFill>
                  <a:schemeClr val="tx1"/>
                </a:solidFill>
                <a:effectLst/>
                <a:latin typeface="+mn-lt"/>
                <a:ea typeface="+mn-ea"/>
                <a:cs typeface="+mn-cs"/>
              </a:rPr>
              <a:t>Si tiramos dos veces una moneda, el segundo resultado que obtenemos no está influenciado por el primer resultado obtenido</a:t>
            </a:r>
          </a:p>
          <a:p>
            <a:r>
              <a:rPr lang="es-ES" sz="1200" b="0" i="0" kern="1200" dirty="0">
                <a:solidFill>
                  <a:schemeClr val="tx1"/>
                </a:solidFill>
                <a:effectLst/>
                <a:latin typeface="+mn-lt"/>
                <a:ea typeface="+mn-ea"/>
                <a:cs typeface="+mn-cs"/>
              </a:rPr>
              <a:t>Dos sucesos A y B son independientes si</a:t>
            </a:r>
          </a:p>
          <a:p>
            <a:r>
              <a:rPr lang="es-ES" sz="1200" b="1" i="0" kern="1200" dirty="0">
                <a:solidFill>
                  <a:schemeClr val="tx1"/>
                </a:solidFill>
                <a:effectLst/>
                <a:latin typeface="+mn-lt"/>
                <a:ea typeface="+mn-ea"/>
                <a:cs typeface="+mn-cs"/>
              </a:rPr>
              <a:t>p(A/B) = p(A)</a:t>
            </a:r>
            <a:endParaRPr lang="es-ES" sz="1200" b="0"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Sucesos dependientes</a:t>
            </a:r>
          </a:p>
          <a:p>
            <a:r>
              <a:rPr lang="es-ES" sz="1200" b="0" i="0" kern="1200" dirty="0">
                <a:solidFill>
                  <a:schemeClr val="tx1"/>
                </a:solidFill>
                <a:effectLst/>
                <a:latin typeface="+mn-lt"/>
                <a:ea typeface="+mn-ea"/>
                <a:cs typeface="+mn-cs"/>
              </a:rPr>
              <a:t>Dos sucesos, A y B, son dependientes cuando la probabilidad de que suceda A se ve afectada porque haya sucedido, o no, B.</a:t>
            </a:r>
          </a:p>
          <a:p>
            <a:r>
              <a:rPr lang="es-ES" sz="1200" b="0" i="0" kern="1200" dirty="0">
                <a:solidFill>
                  <a:schemeClr val="tx1"/>
                </a:solidFill>
                <a:effectLst/>
                <a:latin typeface="+mn-lt"/>
                <a:ea typeface="+mn-ea"/>
                <a:cs typeface="+mn-cs"/>
              </a:rPr>
              <a:t>Dos sucesos A y B son dependientes si</a:t>
            </a:r>
          </a:p>
          <a:p>
            <a:r>
              <a:rPr lang="es-ES" sz="1200" b="1" i="0" kern="1200" dirty="0">
                <a:solidFill>
                  <a:schemeClr val="tx1"/>
                </a:solidFill>
                <a:effectLst/>
                <a:latin typeface="+mn-lt"/>
                <a:ea typeface="+mn-ea"/>
                <a:cs typeface="+mn-cs"/>
              </a:rPr>
              <a:t>p(A/B) ≠ p(A)</a:t>
            </a:r>
            <a:endParaRPr lang="es-ES" sz="1200" b="0" i="0" kern="1200" dirty="0">
              <a:solidFill>
                <a:schemeClr val="tx1"/>
              </a:solidFill>
              <a:effectLst/>
              <a:latin typeface="+mn-lt"/>
              <a:ea typeface="+mn-ea"/>
              <a:cs typeface="+mn-cs"/>
            </a:endParaRPr>
          </a:p>
          <a:p>
            <a:endParaRPr lang="es-AR" dirty="0"/>
          </a:p>
        </p:txBody>
      </p:sp>
      <p:sp>
        <p:nvSpPr>
          <p:cNvPr id="4" name="3 Marcador de número de diapositiva"/>
          <p:cNvSpPr>
            <a:spLocks noGrp="1"/>
          </p:cNvSpPr>
          <p:nvPr>
            <p:ph type="sldNum" sz="quarter" idx="10"/>
          </p:nvPr>
        </p:nvSpPr>
        <p:spPr/>
        <p:txBody>
          <a:bodyPr/>
          <a:lstStyle/>
          <a:p>
            <a:fld id="{D54FD104-1781-401A-83BA-F52BAA451548}" type="slidenum">
              <a:rPr lang="es-AR" smtClean="0"/>
              <a:t>74</a:t>
            </a:fld>
            <a:endParaRPr lang="es-AR" dirty="0"/>
          </a:p>
        </p:txBody>
      </p:sp>
    </p:spTree>
    <p:extLst>
      <p:ext uri="{BB962C8B-B14F-4D97-AF65-F5344CB8AC3E}">
        <p14:creationId xmlns:p14="http://schemas.microsoft.com/office/powerpoint/2010/main" val="2255805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D54FD104-1781-401A-83BA-F52BAA451548}" type="slidenum">
              <a:rPr lang="es-AR" smtClean="0"/>
              <a:t>7</a:t>
            </a:fld>
            <a:endParaRPr lang="es-AR" dirty="0"/>
          </a:p>
        </p:txBody>
      </p:sp>
    </p:spTree>
    <p:extLst>
      <p:ext uri="{BB962C8B-B14F-4D97-AF65-F5344CB8AC3E}">
        <p14:creationId xmlns:p14="http://schemas.microsoft.com/office/powerpoint/2010/main" val="15274251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s-AR" dirty="0">
                <a:hlinkClick r:id="rId3"/>
              </a:rPr>
              <a:t>https://es.wikipedia.org/wiki/Probabilidad_condicionada</a:t>
            </a:r>
            <a:endParaRPr lang="es-AR" dirty="0"/>
          </a:p>
        </p:txBody>
      </p:sp>
      <p:sp>
        <p:nvSpPr>
          <p:cNvPr id="4" name="3 Marcador de número de diapositiva"/>
          <p:cNvSpPr>
            <a:spLocks noGrp="1"/>
          </p:cNvSpPr>
          <p:nvPr>
            <p:ph type="sldNum" sz="quarter" idx="10"/>
          </p:nvPr>
        </p:nvSpPr>
        <p:spPr/>
        <p:txBody>
          <a:bodyPr/>
          <a:lstStyle/>
          <a:p>
            <a:fld id="{D54FD104-1781-401A-83BA-F52BAA451548}" type="slidenum">
              <a:rPr lang="es-AR" smtClean="0"/>
              <a:t>76</a:t>
            </a:fld>
            <a:endParaRPr lang="es-AR" dirty="0"/>
          </a:p>
        </p:txBody>
      </p:sp>
    </p:spTree>
    <p:extLst>
      <p:ext uri="{BB962C8B-B14F-4D97-AF65-F5344CB8AC3E}">
        <p14:creationId xmlns:p14="http://schemas.microsoft.com/office/powerpoint/2010/main" val="579970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s-AR" dirty="0">
                <a:hlinkClick r:id="rId3"/>
              </a:rPr>
              <a:t>https://www.khanacademy.org/computing/computer-science/cryptography/random-algorithms-probability/v/conditional-probability2</a:t>
            </a:r>
            <a:endParaRPr lang="es-AR" dirty="0"/>
          </a:p>
          <a:p>
            <a:r>
              <a:rPr lang="es-AR" dirty="0">
                <a:hlinkClick r:id="rId4"/>
              </a:rPr>
              <a:t>https://es.khanacademy.org/math/statistics-probability/counting-permutations-and-combinations/combinatorics-probability/v/conditional-probability-and-combinations</a:t>
            </a:r>
            <a:endParaRPr lang="es-AR" dirty="0"/>
          </a:p>
          <a:p>
            <a:endParaRPr lang="es-AR" dirty="0"/>
          </a:p>
        </p:txBody>
      </p:sp>
      <p:sp>
        <p:nvSpPr>
          <p:cNvPr id="4" name="3 Marcador de número de diapositiva"/>
          <p:cNvSpPr>
            <a:spLocks noGrp="1"/>
          </p:cNvSpPr>
          <p:nvPr>
            <p:ph type="sldNum" sz="quarter" idx="10"/>
          </p:nvPr>
        </p:nvSpPr>
        <p:spPr/>
        <p:txBody>
          <a:bodyPr/>
          <a:lstStyle/>
          <a:p>
            <a:fld id="{D54FD104-1781-401A-83BA-F52BAA451548}" type="slidenum">
              <a:rPr lang="es-AR" smtClean="0"/>
              <a:t>77</a:t>
            </a:fld>
            <a:endParaRPr lang="es-AR" dirty="0"/>
          </a:p>
        </p:txBody>
      </p:sp>
    </p:spTree>
    <p:extLst>
      <p:ext uri="{BB962C8B-B14F-4D97-AF65-F5344CB8AC3E}">
        <p14:creationId xmlns:p14="http://schemas.microsoft.com/office/powerpoint/2010/main" val="28708206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s-AR" dirty="0">
                <a:hlinkClick r:id="rId3"/>
              </a:rPr>
              <a:t>https://www.ugr.es/~jsalinas/bayes.htm</a:t>
            </a:r>
            <a:endParaRPr lang="es-AR" dirty="0">
              <a:hlinkClick r:id="" action="ppaction://noaction"/>
            </a:endParaRPr>
          </a:p>
          <a:p>
            <a:r>
              <a:rPr lang="es-AR" dirty="0">
                <a:hlinkClick r:id="" action="ppaction://noaction"/>
              </a:rPr>
              <a:t>https://www.khanacademy.org/computing/computer-science/cryptography/random-algorithms-probability/v/conditional-probability2</a:t>
            </a:r>
            <a:endParaRPr lang="es-AR" dirty="0"/>
          </a:p>
          <a:p>
            <a:r>
              <a:rPr lang="es-AR" dirty="0">
                <a:hlinkClick r:id="rId4"/>
              </a:rPr>
              <a:t>https://es.khanacademy.org/math/statistics-probability/counting-permutations-and-combinations/combinatorics-probability/v/conditional-probability-and-combinations</a:t>
            </a:r>
            <a:endParaRPr lang="es-AR" dirty="0"/>
          </a:p>
          <a:p>
            <a:endParaRPr lang="es-AR" dirty="0"/>
          </a:p>
        </p:txBody>
      </p:sp>
      <p:sp>
        <p:nvSpPr>
          <p:cNvPr id="4" name="3 Marcador de número de diapositiva"/>
          <p:cNvSpPr>
            <a:spLocks noGrp="1"/>
          </p:cNvSpPr>
          <p:nvPr>
            <p:ph type="sldNum" sz="quarter" idx="10"/>
          </p:nvPr>
        </p:nvSpPr>
        <p:spPr/>
        <p:txBody>
          <a:bodyPr/>
          <a:lstStyle/>
          <a:p>
            <a:fld id="{D54FD104-1781-401A-83BA-F52BAA451548}" type="slidenum">
              <a:rPr lang="es-AR" smtClean="0"/>
              <a:t>78</a:t>
            </a:fld>
            <a:endParaRPr lang="es-AR" dirty="0"/>
          </a:p>
        </p:txBody>
      </p:sp>
    </p:spTree>
    <p:extLst>
      <p:ext uri="{BB962C8B-B14F-4D97-AF65-F5344CB8AC3E}">
        <p14:creationId xmlns:p14="http://schemas.microsoft.com/office/powerpoint/2010/main" val="28708206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https://scikit-learn.org/stable/modules/naive_bayes.html</a:t>
            </a:r>
          </a:p>
        </p:txBody>
      </p:sp>
      <p:sp>
        <p:nvSpPr>
          <p:cNvPr id="4" name="Marcador de número de diapositiva 3"/>
          <p:cNvSpPr>
            <a:spLocks noGrp="1"/>
          </p:cNvSpPr>
          <p:nvPr>
            <p:ph type="sldNum" sz="quarter" idx="5"/>
          </p:nvPr>
        </p:nvSpPr>
        <p:spPr/>
        <p:txBody>
          <a:bodyPr/>
          <a:lstStyle/>
          <a:p>
            <a:fld id="{AE670C5F-6038-4002-AD0B-7ECEC1924AB6}" type="slidenum">
              <a:rPr lang="es-ES" smtClean="0"/>
              <a:t>88</a:t>
            </a:fld>
            <a:endParaRPr lang="es-ES"/>
          </a:p>
        </p:txBody>
      </p:sp>
    </p:spTree>
    <p:extLst>
      <p:ext uri="{BB962C8B-B14F-4D97-AF65-F5344CB8AC3E}">
        <p14:creationId xmlns:p14="http://schemas.microsoft.com/office/powerpoint/2010/main" val="33231143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https://scikit-learn.org/stable/modules/naive_bayes.html#multinomial-naive-bayes</a:t>
            </a:r>
          </a:p>
        </p:txBody>
      </p:sp>
      <p:sp>
        <p:nvSpPr>
          <p:cNvPr id="4" name="Marcador de número de diapositiva 3"/>
          <p:cNvSpPr>
            <a:spLocks noGrp="1"/>
          </p:cNvSpPr>
          <p:nvPr>
            <p:ph type="sldNum" sz="quarter" idx="5"/>
          </p:nvPr>
        </p:nvSpPr>
        <p:spPr/>
        <p:txBody>
          <a:bodyPr/>
          <a:lstStyle/>
          <a:p>
            <a:fld id="{AE670C5F-6038-4002-AD0B-7ECEC1924AB6}" type="slidenum">
              <a:rPr lang="es-ES" smtClean="0"/>
              <a:t>95</a:t>
            </a:fld>
            <a:endParaRPr lang="es-ES"/>
          </a:p>
        </p:txBody>
      </p:sp>
    </p:spTree>
    <p:extLst>
      <p:ext uri="{BB962C8B-B14F-4D97-AF65-F5344CB8AC3E}">
        <p14:creationId xmlns:p14="http://schemas.microsoft.com/office/powerpoint/2010/main" val="3065757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14:m>
                  <m:oMath xmlns:m="http://schemas.openxmlformats.org/officeDocument/2006/math">
                    <m:r>
                      <a:rPr lang="es-AR" i="1" smtClean="0">
                        <a:latin typeface="Cambria Math"/>
                        <a:ea typeface="Cambria Math"/>
                      </a:rPr>
                      <m:t>∝</m:t>
                    </m:r>
                  </m:oMath>
                </a14:m>
                <a:r>
                  <a:rPr lang="es-ES"/>
                  <a:t> significa proporcional, porque no se utiliza el denominador del teorema de Bayes ya que es en todas las probabilidades el</a:t>
                </a:r>
                <a:r>
                  <a:rPr lang="es-ES" baseline="0"/>
                  <a:t> mismo valor y no interesa el cálculo exacto, si no la relación entre ellos para ver cuál es la máxima</a:t>
                </a:r>
                <a:endParaRPr lang="es-ES"/>
              </a:p>
            </p:txBody>
          </p:sp>
        </mc:Choice>
        <mc:Fallback xmlns="">
          <p:sp>
            <p:nvSpPr>
              <p:cNvPr id="3" name="Marcador de notas 2"/>
              <p:cNvSpPr>
                <a:spLocks noGrp="1"/>
              </p:cNvSpPr>
              <p:nvPr>
                <p:ph type="body" idx="1"/>
              </p:nvPr>
            </p:nvSpPr>
            <p:spPr/>
            <p:txBody>
              <a:bodyPr/>
              <a:lstStyle/>
              <a:p>
                <a:pPr/>
                <a:r>
                  <a:rPr lang="es-AR" i="0">
                    <a:latin typeface="Cambria Math"/>
                    <a:ea typeface="Cambria Math"/>
                  </a:rPr>
                  <a:t>∝</a:t>
                </a:r>
                <a:r>
                  <a:rPr lang="es-ES"/>
                  <a:t> significa proporcional, porque no se utiliza el denominador del teorema de Bayes ya que es en todas las probabilidades el</a:t>
                </a:r>
                <a:r>
                  <a:rPr lang="es-ES" baseline="0"/>
                  <a:t> mismo valor y no interesa el cálculo exacto, si no la relación entre ellos para ver cuál es la máxima</a:t>
                </a:r>
                <a:endParaRPr lang="es-ES"/>
              </a:p>
            </p:txBody>
          </p:sp>
        </mc:Fallback>
      </mc:AlternateContent>
      <p:sp>
        <p:nvSpPr>
          <p:cNvPr id="4" name="Marcador de número de diapositiva 3"/>
          <p:cNvSpPr>
            <a:spLocks noGrp="1"/>
          </p:cNvSpPr>
          <p:nvPr>
            <p:ph type="sldNum" sz="quarter" idx="5"/>
          </p:nvPr>
        </p:nvSpPr>
        <p:spPr/>
        <p:txBody>
          <a:bodyPr/>
          <a:lstStyle/>
          <a:p>
            <a:fld id="{AE670C5F-6038-4002-AD0B-7ECEC1924AB6}" type="slidenum">
              <a:rPr lang="es-ES" smtClean="0"/>
              <a:t>97</a:t>
            </a:fld>
            <a:endParaRPr lang="es-ES"/>
          </a:p>
        </p:txBody>
      </p:sp>
    </p:spTree>
    <p:extLst>
      <p:ext uri="{BB962C8B-B14F-4D97-AF65-F5344CB8AC3E}">
        <p14:creationId xmlns:p14="http://schemas.microsoft.com/office/powerpoint/2010/main" val="1590258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s-AR" dirty="0">
                <a:hlinkClick r:id="rId3"/>
              </a:rPr>
              <a:t>https://www.tutorialspoint.com/python_pandas/python_pandas_dataframe.htm</a:t>
            </a:r>
            <a:endParaRPr lang="es-AR" dirty="0"/>
          </a:p>
          <a:p>
            <a:endParaRPr lang="es-AR" dirty="0"/>
          </a:p>
        </p:txBody>
      </p:sp>
      <p:sp>
        <p:nvSpPr>
          <p:cNvPr id="4" name="3 Marcador de número de diapositiva"/>
          <p:cNvSpPr>
            <a:spLocks noGrp="1"/>
          </p:cNvSpPr>
          <p:nvPr>
            <p:ph type="sldNum" sz="quarter" idx="10"/>
          </p:nvPr>
        </p:nvSpPr>
        <p:spPr/>
        <p:txBody>
          <a:bodyPr/>
          <a:lstStyle/>
          <a:p>
            <a:fld id="{D54FD104-1781-401A-83BA-F52BAA451548}" type="slidenum">
              <a:rPr lang="es-AR" smtClean="0"/>
              <a:t>105</a:t>
            </a:fld>
            <a:endParaRPr lang="es-AR" dirty="0"/>
          </a:p>
        </p:txBody>
      </p:sp>
    </p:spTree>
    <p:extLst>
      <p:ext uri="{BB962C8B-B14F-4D97-AF65-F5344CB8AC3E}">
        <p14:creationId xmlns:p14="http://schemas.microsoft.com/office/powerpoint/2010/main" val="33257342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https://www.w3schools.com/python/scipy/scipy_sparse_data.php</a:t>
            </a:r>
          </a:p>
        </p:txBody>
      </p:sp>
      <p:sp>
        <p:nvSpPr>
          <p:cNvPr id="4" name="Marcador de número de diapositiva 3"/>
          <p:cNvSpPr>
            <a:spLocks noGrp="1"/>
          </p:cNvSpPr>
          <p:nvPr>
            <p:ph type="sldNum" sz="quarter" idx="5"/>
          </p:nvPr>
        </p:nvSpPr>
        <p:spPr/>
        <p:txBody>
          <a:bodyPr/>
          <a:lstStyle/>
          <a:p>
            <a:fld id="{AE670C5F-6038-4002-AD0B-7ECEC1924AB6}" type="slidenum">
              <a:rPr lang="es-ES" smtClean="0"/>
              <a:t>106</a:t>
            </a:fld>
            <a:endParaRPr lang="es-ES"/>
          </a:p>
        </p:txBody>
      </p:sp>
    </p:spTree>
    <p:extLst>
      <p:ext uri="{BB962C8B-B14F-4D97-AF65-F5344CB8AC3E}">
        <p14:creationId xmlns:p14="http://schemas.microsoft.com/office/powerpoint/2010/main" val="9664519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https://www.naftaliharris.com/blog/visualizing-k-means-clustering/</a:t>
            </a:r>
          </a:p>
        </p:txBody>
      </p:sp>
      <p:sp>
        <p:nvSpPr>
          <p:cNvPr id="4" name="Marcador de número de diapositiva 3"/>
          <p:cNvSpPr>
            <a:spLocks noGrp="1"/>
          </p:cNvSpPr>
          <p:nvPr>
            <p:ph type="sldNum" sz="quarter" idx="5"/>
          </p:nvPr>
        </p:nvSpPr>
        <p:spPr/>
        <p:txBody>
          <a:bodyPr/>
          <a:lstStyle/>
          <a:p>
            <a:fld id="{AE670C5F-6038-4002-AD0B-7ECEC1924AB6}" type="slidenum">
              <a:rPr lang="es-ES" smtClean="0"/>
              <a:t>110</a:t>
            </a:fld>
            <a:endParaRPr lang="es-ES"/>
          </a:p>
        </p:txBody>
      </p:sp>
    </p:spTree>
    <p:extLst>
      <p:ext uri="{BB962C8B-B14F-4D97-AF65-F5344CB8AC3E}">
        <p14:creationId xmlns:p14="http://schemas.microsoft.com/office/powerpoint/2010/main" val="22080444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https://youtu.be/4b5d3muPQmA?t=86</a:t>
            </a:r>
          </a:p>
        </p:txBody>
      </p:sp>
      <p:sp>
        <p:nvSpPr>
          <p:cNvPr id="4" name="Marcador de número de diapositiva 3"/>
          <p:cNvSpPr>
            <a:spLocks noGrp="1"/>
          </p:cNvSpPr>
          <p:nvPr>
            <p:ph type="sldNum" sz="quarter" idx="5"/>
          </p:nvPr>
        </p:nvSpPr>
        <p:spPr/>
        <p:txBody>
          <a:bodyPr/>
          <a:lstStyle/>
          <a:p>
            <a:fld id="{AE670C5F-6038-4002-AD0B-7ECEC1924AB6}" type="slidenum">
              <a:rPr lang="es-ES" smtClean="0"/>
              <a:t>115</a:t>
            </a:fld>
            <a:endParaRPr lang="es-ES"/>
          </a:p>
        </p:txBody>
      </p:sp>
    </p:spTree>
    <p:extLst>
      <p:ext uri="{BB962C8B-B14F-4D97-AF65-F5344CB8AC3E}">
        <p14:creationId xmlns:p14="http://schemas.microsoft.com/office/powerpoint/2010/main" val="4194316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s-AR" dirty="0">
                <a:hlinkClick r:id="rId3"/>
              </a:rPr>
              <a:t>http://setosa.io/ev/ordinary-least-squares-regression/</a:t>
            </a:r>
            <a:endParaRPr lang="es-AR" dirty="0"/>
          </a:p>
          <a:p>
            <a:r>
              <a:rPr lang="es-AR" dirty="0">
                <a:hlinkClick r:id="rId4"/>
              </a:rPr>
              <a:t>http://phet.colorado.edu/sims/html/least-squares-regression/latest/least-squares-regression_en.html</a:t>
            </a:r>
            <a:endParaRPr lang="es-AR" dirty="0"/>
          </a:p>
          <a:p>
            <a:endParaRPr lang="es-AR" dirty="0"/>
          </a:p>
        </p:txBody>
      </p:sp>
      <p:sp>
        <p:nvSpPr>
          <p:cNvPr id="4" name="3 Marcador de número de diapositiva"/>
          <p:cNvSpPr>
            <a:spLocks noGrp="1"/>
          </p:cNvSpPr>
          <p:nvPr>
            <p:ph type="sldNum" sz="quarter" idx="10"/>
          </p:nvPr>
        </p:nvSpPr>
        <p:spPr/>
        <p:txBody>
          <a:bodyPr/>
          <a:lstStyle/>
          <a:p>
            <a:fld id="{D54FD104-1781-401A-83BA-F52BAA451548}" type="slidenum">
              <a:rPr lang="es-AR" smtClean="0"/>
              <a:t>9</a:t>
            </a:fld>
            <a:endParaRPr lang="es-AR" dirty="0"/>
          </a:p>
        </p:txBody>
      </p:sp>
    </p:spTree>
    <p:extLst>
      <p:ext uri="{BB962C8B-B14F-4D97-AF65-F5344CB8AC3E}">
        <p14:creationId xmlns:p14="http://schemas.microsoft.com/office/powerpoint/2010/main" val="3472083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s-ES" dirty="0"/>
              <a:t>Gradient Descent</a:t>
            </a:r>
            <a:r>
              <a:rPr lang="es-ES" baseline="0" dirty="0"/>
              <a:t> es un método alternativo, generalmente para 3 dimensiones.</a:t>
            </a:r>
          </a:p>
          <a:p>
            <a:r>
              <a:rPr lang="es-AR" dirty="0">
                <a:hlinkClick r:id="rId3"/>
              </a:rPr>
              <a:t>https://www.youtube.com/watch?v=9MEmdixNMZI</a:t>
            </a:r>
            <a:endParaRPr lang="es-ES" baseline="0" dirty="0"/>
          </a:p>
          <a:p>
            <a:endParaRPr lang="es-AR" dirty="0"/>
          </a:p>
        </p:txBody>
      </p:sp>
      <p:sp>
        <p:nvSpPr>
          <p:cNvPr id="4" name="3 Marcador de número de diapositiva"/>
          <p:cNvSpPr>
            <a:spLocks noGrp="1"/>
          </p:cNvSpPr>
          <p:nvPr>
            <p:ph type="sldNum" sz="quarter" idx="10"/>
          </p:nvPr>
        </p:nvSpPr>
        <p:spPr/>
        <p:txBody>
          <a:bodyPr/>
          <a:lstStyle/>
          <a:p>
            <a:fld id="{D54FD104-1781-401A-83BA-F52BAA451548}" type="slidenum">
              <a:rPr lang="es-AR" smtClean="0"/>
              <a:t>11</a:t>
            </a:fld>
            <a:endParaRPr lang="es-AR" dirty="0"/>
          </a:p>
        </p:txBody>
      </p:sp>
    </p:spTree>
    <p:extLst>
      <p:ext uri="{BB962C8B-B14F-4D97-AF65-F5344CB8AC3E}">
        <p14:creationId xmlns:p14="http://schemas.microsoft.com/office/powerpoint/2010/main" val="2929815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s-AR" dirty="0">
                <a:hlinkClick r:id="rId3"/>
              </a:rPr>
              <a:t>https://en.wikipedia.org/wiki/Pearson_correlation_coefficient</a:t>
            </a:r>
            <a:endParaRPr lang="es-ES" baseline="0" dirty="0"/>
          </a:p>
          <a:p>
            <a:endParaRPr lang="es-AR" dirty="0"/>
          </a:p>
        </p:txBody>
      </p:sp>
      <p:sp>
        <p:nvSpPr>
          <p:cNvPr id="4" name="3 Marcador de número de diapositiva"/>
          <p:cNvSpPr>
            <a:spLocks noGrp="1"/>
          </p:cNvSpPr>
          <p:nvPr>
            <p:ph type="sldNum" sz="quarter" idx="10"/>
          </p:nvPr>
        </p:nvSpPr>
        <p:spPr/>
        <p:txBody>
          <a:bodyPr/>
          <a:lstStyle/>
          <a:p>
            <a:fld id="{D54FD104-1781-401A-83BA-F52BAA451548}" type="slidenum">
              <a:rPr lang="es-AR" smtClean="0"/>
              <a:t>12</a:t>
            </a:fld>
            <a:endParaRPr lang="es-AR" dirty="0"/>
          </a:p>
        </p:txBody>
      </p:sp>
    </p:spTree>
    <p:extLst>
      <p:ext uri="{BB962C8B-B14F-4D97-AF65-F5344CB8AC3E}">
        <p14:creationId xmlns:p14="http://schemas.microsoft.com/office/powerpoint/2010/main" val="2929815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D54FD104-1781-401A-83BA-F52BAA451548}" type="slidenum">
              <a:rPr lang="es-AR" smtClean="0"/>
              <a:t>13</a:t>
            </a:fld>
            <a:endParaRPr lang="es-AR" dirty="0"/>
          </a:p>
        </p:txBody>
      </p:sp>
    </p:spTree>
    <p:extLst>
      <p:ext uri="{BB962C8B-B14F-4D97-AF65-F5344CB8AC3E}">
        <p14:creationId xmlns:p14="http://schemas.microsoft.com/office/powerpoint/2010/main" val="2929815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s-ES" dirty="0"/>
              <a:t>Gradient Descent</a:t>
            </a:r>
            <a:r>
              <a:rPr lang="es-ES" baseline="0" dirty="0"/>
              <a:t> es un método alternativo, generalmente para 3 dimensiones.</a:t>
            </a:r>
          </a:p>
          <a:p>
            <a:r>
              <a:rPr lang="es-AR" dirty="0">
                <a:hlinkClick r:id="rId3"/>
              </a:rPr>
              <a:t>https://www.youtube.com/watch?v=9MEmdixNMZI</a:t>
            </a:r>
            <a:endParaRPr lang="es-ES" baseline="0" dirty="0"/>
          </a:p>
          <a:p>
            <a:endParaRPr lang="es-AR" dirty="0"/>
          </a:p>
        </p:txBody>
      </p:sp>
      <p:sp>
        <p:nvSpPr>
          <p:cNvPr id="4" name="3 Marcador de número de diapositiva"/>
          <p:cNvSpPr>
            <a:spLocks noGrp="1"/>
          </p:cNvSpPr>
          <p:nvPr>
            <p:ph type="sldNum" sz="quarter" idx="10"/>
          </p:nvPr>
        </p:nvSpPr>
        <p:spPr/>
        <p:txBody>
          <a:bodyPr/>
          <a:lstStyle/>
          <a:p>
            <a:fld id="{D54FD104-1781-401A-83BA-F52BAA451548}" type="slidenum">
              <a:rPr lang="es-AR" smtClean="0"/>
              <a:t>14</a:t>
            </a:fld>
            <a:endParaRPr lang="es-AR" dirty="0"/>
          </a:p>
        </p:txBody>
      </p:sp>
    </p:spTree>
    <p:extLst>
      <p:ext uri="{BB962C8B-B14F-4D97-AF65-F5344CB8AC3E}">
        <p14:creationId xmlns:p14="http://schemas.microsoft.com/office/powerpoint/2010/main" val="2929815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s-AR" dirty="0">
                <a:hlinkClick r:id="rId3"/>
              </a:rPr>
              <a:t>https://blog.minitab.com/blog/adventures-in-statistics-2/regression-analysis-how-do-i-interpret-r-squared-and-assess-the-goodness-of-fit</a:t>
            </a:r>
            <a:endParaRPr lang="es-AR" dirty="0"/>
          </a:p>
        </p:txBody>
      </p:sp>
      <p:sp>
        <p:nvSpPr>
          <p:cNvPr id="4" name="3 Marcador de número de diapositiva"/>
          <p:cNvSpPr>
            <a:spLocks noGrp="1"/>
          </p:cNvSpPr>
          <p:nvPr>
            <p:ph type="sldNum" sz="quarter" idx="10"/>
          </p:nvPr>
        </p:nvSpPr>
        <p:spPr/>
        <p:txBody>
          <a:bodyPr/>
          <a:lstStyle/>
          <a:p>
            <a:fld id="{D54FD104-1781-401A-83BA-F52BAA451548}" type="slidenum">
              <a:rPr lang="es-AR" smtClean="0"/>
              <a:t>15</a:t>
            </a:fld>
            <a:endParaRPr lang="es-AR" dirty="0"/>
          </a:p>
        </p:txBody>
      </p:sp>
    </p:spTree>
    <p:extLst>
      <p:ext uri="{BB962C8B-B14F-4D97-AF65-F5344CB8AC3E}">
        <p14:creationId xmlns:p14="http://schemas.microsoft.com/office/powerpoint/2010/main" val="1838889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FD5B5348-0DB5-45C6-8850-7FB39A4DF760}" type="datetimeFigureOut">
              <a:rPr lang="es-ES" smtClean="0"/>
              <a:t>23/10/2025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BE1B8B2-6AFE-4FED-9261-6F2CA38A0026}" type="slidenum">
              <a:rPr lang="es-ES" smtClean="0"/>
              <a:t>‹Nº›</a:t>
            </a:fld>
            <a:endParaRPr lang="es-ES"/>
          </a:p>
        </p:txBody>
      </p:sp>
    </p:spTree>
    <p:extLst>
      <p:ext uri="{BB962C8B-B14F-4D97-AF65-F5344CB8AC3E}">
        <p14:creationId xmlns:p14="http://schemas.microsoft.com/office/powerpoint/2010/main" val="2630911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D5B5348-0DB5-45C6-8850-7FB39A4DF760}" type="datetimeFigureOut">
              <a:rPr lang="es-ES" smtClean="0"/>
              <a:t>23/10/2025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BE1B8B2-6AFE-4FED-9261-6F2CA38A0026}" type="slidenum">
              <a:rPr lang="es-ES" smtClean="0"/>
              <a:t>‹Nº›</a:t>
            </a:fld>
            <a:endParaRPr lang="es-ES"/>
          </a:p>
        </p:txBody>
      </p:sp>
    </p:spTree>
    <p:extLst>
      <p:ext uri="{BB962C8B-B14F-4D97-AF65-F5344CB8AC3E}">
        <p14:creationId xmlns:p14="http://schemas.microsoft.com/office/powerpoint/2010/main" val="65839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D5B5348-0DB5-45C6-8850-7FB39A4DF760}" type="datetimeFigureOut">
              <a:rPr lang="es-ES" smtClean="0"/>
              <a:t>23/10/2025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BE1B8B2-6AFE-4FED-9261-6F2CA38A0026}" type="slidenum">
              <a:rPr lang="es-ES" smtClean="0"/>
              <a:t>‹Nº›</a:t>
            </a:fld>
            <a:endParaRPr lang="es-ES"/>
          </a:p>
        </p:txBody>
      </p:sp>
    </p:spTree>
    <p:extLst>
      <p:ext uri="{BB962C8B-B14F-4D97-AF65-F5344CB8AC3E}">
        <p14:creationId xmlns:p14="http://schemas.microsoft.com/office/powerpoint/2010/main" val="2431908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4584"/>
          </a:xfrm>
        </p:spPr>
        <p:txBody>
          <a:bodyPr/>
          <a:lstStyle/>
          <a:p>
            <a:r>
              <a:rPr lang="es-ES"/>
              <a:t>Haga clic para modificar el estilo de título del </a:t>
            </a:r>
            <a:endParaRPr lang="en-US" dirty="0"/>
          </a:p>
        </p:txBody>
      </p:sp>
      <p:sp>
        <p:nvSpPr>
          <p:cNvPr id="3" name="Content Placeholder 2"/>
          <p:cNvSpPr>
            <a:spLocks noGrp="1"/>
          </p:cNvSpPr>
          <p:nvPr>
            <p:ph idx="1"/>
          </p:nvPr>
        </p:nvSpPr>
        <p:spPr>
          <a:xfrm>
            <a:off x="838200" y="1367161"/>
            <a:ext cx="10515600" cy="480980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D5B5348-0DB5-45C6-8850-7FB39A4DF760}" type="datetimeFigureOut">
              <a:rPr lang="es-ES" smtClean="0"/>
              <a:t>23/10/2025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BE1B8B2-6AFE-4FED-9261-6F2CA38A0026}" type="slidenum">
              <a:rPr lang="es-ES" smtClean="0"/>
              <a:t>‹Nº›</a:t>
            </a:fld>
            <a:endParaRPr lang="es-ES"/>
          </a:p>
        </p:txBody>
      </p:sp>
    </p:spTree>
    <p:extLst>
      <p:ext uri="{BB962C8B-B14F-4D97-AF65-F5344CB8AC3E}">
        <p14:creationId xmlns:p14="http://schemas.microsoft.com/office/powerpoint/2010/main" val="4025202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FD5B5348-0DB5-45C6-8850-7FB39A4DF760}" type="datetimeFigureOut">
              <a:rPr lang="es-ES" smtClean="0"/>
              <a:t>23/10/2025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BE1B8B2-6AFE-4FED-9261-6F2CA38A0026}" type="slidenum">
              <a:rPr lang="es-ES" smtClean="0"/>
              <a:t>‹Nº›</a:t>
            </a:fld>
            <a:endParaRPr lang="es-ES"/>
          </a:p>
        </p:txBody>
      </p:sp>
    </p:spTree>
    <p:extLst>
      <p:ext uri="{BB962C8B-B14F-4D97-AF65-F5344CB8AC3E}">
        <p14:creationId xmlns:p14="http://schemas.microsoft.com/office/powerpoint/2010/main" val="2850577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260629"/>
            <a:ext cx="5181600" cy="491633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260629"/>
            <a:ext cx="5181600" cy="491633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FD5B5348-0DB5-45C6-8850-7FB39A4DF760}" type="datetimeFigureOut">
              <a:rPr lang="es-ES" smtClean="0"/>
              <a:t>23/10/2025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BE1B8B2-6AFE-4FED-9261-6F2CA38A0026}" type="slidenum">
              <a:rPr lang="es-ES" smtClean="0"/>
              <a:t>‹Nº›</a:t>
            </a:fld>
            <a:endParaRPr lang="es-ES"/>
          </a:p>
        </p:txBody>
      </p:sp>
      <p:sp>
        <p:nvSpPr>
          <p:cNvPr id="8" name="Title 1">
            <a:extLst>
              <a:ext uri="{FF2B5EF4-FFF2-40B4-BE49-F238E27FC236}">
                <a16:creationId xmlns:a16="http://schemas.microsoft.com/office/drawing/2014/main" id="{43D9EE31-9B5D-E928-1C79-280476D50F3B}"/>
              </a:ext>
            </a:extLst>
          </p:cNvPr>
          <p:cNvSpPr>
            <a:spLocks noGrp="1"/>
          </p:cNvSpPr>
          <p:nvPr>
            <p:ph type="title"/>
          </p:nvPr>
        </p:nvSpPr>
        <p:spPr>
          <a:xfrm>
            <a:off x="835024" y="365126"/>
            <a:ext cx="10515600" cy="744584"/>
          </a:xfrm>
        </p:spPr>
        <p:txBody>
          <a:bodyPr/>
          <a:lstStyle/>
          <a:p>
            <a:r>
              <a:rPr lang="es-ES"/>
              <a:t>Haga clic para modificar el estilo de título del </a:t>
            </a:r>
            <a:endParaRPr lang="en-US" dirty="0"/>
          </a:p>
        </p:txBody>
      </p:sp>
    </p:spTree>
    <p:extLst>
      <p:ext uri="{BB962C8B-B14F-4D97-AF65-F5344CB8AC3E}">
        <p14:creationId xmlns:p14="http://schemas.microsoft.com/office/powerpoint/2010/main" val="3088269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6612" y="13083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298899"/>
            <a:ext cx="5157787" cy="389076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3083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298898"/>
            <a:ext cx="5183188" cy="389076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FD5B5348-0DB5-45C6-8850-7FB39A4DF760}" type="datetimeFigureOut">
              <a:rPr lang="es-ES" smtClean="0"/>
              <a:t>23/10/2025</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FBE1B8B2-6AFE-4FED-9261-6F2CA38A0026}" type="slidenum">
              <a:rPr lang="es-ES" smtClean="0"/>
              <a:t>‹Nº›</a:t>
            </a:fld>
            <a:endParaRPr lang="es-ES"/>
          </a:p>
        </p:txBody>
      </p:sp>
      <p:sp>
        <p:nvSpPr>
          <p:cNvPr id="10" name="Title 1">
            <a:extLst>
              <a:ext uri="{FF2B5EF4-FFF2-40B4-BE49-F238E27FC236}">
                <a16:creationId xmlns:a16="http://schemas.microsoft.com/office/drawing/2014/main" id="{D5DA50EE-4060-2C84-52B6-90C3FC2AD71B}"/>
              </a:ext>
            </a:extLst>
          </p:cNvPr>
          <p:cNvSpPr>
            <a:spLocks noGrp="1"/>
          </p:cNvSpPr>
          <p:nvPr>
            <p:ph type="title"/>
          </p:nvPr>
        </p:nvSpPr>
        <p:spPr>
          <a:xfrm>
            <a:off x="835024" y="365126"/>
            <a:ext cx="10515600" cy="744584"/>
          </a:xfrm>
        </p:spPr>
        <p:txBody>
          <a:bodyPr/>
          <a:lstStyle/>
          <a:p>
            <a:r>
              <a:rPr lang="es-ES"/>
              <a:t>Haga clic para modificar el estilo de título del </a:t>
            </a:r>
            <a:endParaRPr lang="en-US" dirty="0"/>
          </a:p>
        </p:txBody>
      </p:sp>
    </p:spTree>
    <p:extLst>
      <p:ext uri="{BB962C8B-B14F-4D97-AF65-F5344CB8AC3E}">
        <p14:creationId xmlns:p14="http://schemas.microsoft.com/office/powerpoint/2010/main" val="3347416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5B5348-0DB5-45C6-8850-7FB39A4DF760}" type="datetimeFigureOut">
              <a:rPr lang="es-ES" smtClean="0"/>
              <a:t>23/10/2025</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FBE1B8B2-6AFE-4FED-9261-6F2CA38A0026}" type="slidenum">
              <a:rPr lang="es-ES" smtClean="0"/>
              <a:t>‹Nº›</a:t>
            </a:fld>
            <a:endParaRPr lang="es-ES"/>
          </a:p>
        </p:txBody>
      </p:sp>
      <p:sp>
        <p:nvSpPr>
          <p:cNvPr id="6" name="Title 1">
            <a:extLst>
              <a:ext uri="{FF2B5EF4-FFF2-40B4-BE49-F238E27FC236}">
                <a16:creationId xmlns:a16="http://schemas.microsoft.com/office/drawing/2014/main" id="{B9D4DB21-9E03-3521-E074-DDC9D34D0B61}"/>
              </a:ext>
            </a:extLst>
          </p:cNvPr>
          <p:cNvSpPr>
            <a:spLocks noGrp="1"/>
          </p:cNvSpPr>
          <p:nvPr>
            <p:ph type="title"/>
          </p:nvPr>
        </p:nvSpPr>
        <p:spPr>
          <a:xfrm>
            <a:off x="838200" y="365126"/>
            <a:ext cx="10515600" cy="744584"/>
          </a:xfrm>
        </p:spPr>
        <p:txBody>
          <a:bodyPr/>
          <a:lstStyle/>
          <a:p>
            <a:r>
              <a:rPr lang="es-ES"/>
              <a:t>Haga clic para modificar el estilo de título del </a:t>
            </a:r>
            <a:endParaRPr lang="en-US" dirty="0"/>
          </a:p>
        </p:txBody>
      </p:sp>
    </p:spTree>
    <p:extLst>
      <p:ext uri="{BB962C8B-B14F-4D97-AF65-F5344CB8AC3E}">
        <p14:creationId xmlns:p14="http://schemas.microsoft.com/office/powerpoint/2010/main" val="3179407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5B5348-0DB5-45C6-8850-7FB39A4DF760}" type="datetimeFigureOut">
              <a:rPr lang="es-ES" smtClean="0"/>
              <a:t>23/10/2025</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FBE1B8B2-6AFE-4FED-9261-6F2CA38A0026}" type="slidenum">
              <a:rPr lang="es-ES" smtClean="0"/>
              <a:t>‹Nº›</a:t>
            </a:fld>
            <a:endParaRPr lang="es-ES"/>
          </a:p>
        </p:txBody>
      </p:sp>
    </p:spTree>
    <p:extLst>
      <p:ext uri="{BB962C8B-B14F-4D97-AF65-F5344CB8AC3E}">
        <p14:creationId xmlns:p14="http://schemas.microsoft.com/office/powerpoint/2010/main" val="831553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FD5B5348-0DB5-45C6-8850-7FB39A4DF760}" type="datetimeFigureOut">
              <a:rPr lang="es-ES" smtClean="0"/>
              <a:t>23/10/2025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BE1B8B2-6AFE-4FED-9261-6F2CA38A0026}" type="slidenum">
              <a:rPr lang="es-ES" smtClean="0"/>
              <a:t>‹Nº›</a:t>
            </a:fld>
            <a:endParaRPr lang="es-ES"/>
          </a:p>
        </p:txBody>
      </p:sp>
    </p:spTree>
    <p:extLst>
      <p:ext uri="{BB962C8B-B14F-4D97-AF65-F5344CB8AC3E}">
        <p14:creationId xmlns:p14="http://schemas.microsoft.com/office/powerpoint/2010/main" val="3963721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FD5B5348-0DB5-45C6-8850-7FB39A4DF760}" type="datetimeFigureOut">
              <a:rPr lang="es-ES" smtClean="0"/>
              <a:t>23/10/2025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BE1B8B2-6AFE-4FED-9261-6F2CA38A0026}" type="slidenum">
              <a:rPr lang="es-ES" smtClean="0"/>
              <a:t>‹Nº›</a:t>
            </a:fld>
            <a:endParaRPr lang="es-ES"/>
          </a:p>
        </p:txBody>
      </p:sp>
    </p:spTree>
    <p:extLst>
      <p:ext uri="{BB962C8B-B14F-4D97-AF65-F5344CB8AC3E}">
        <p14:creationId xmlns:p14="http://schemas.microsoft.com/office/powerpoint/2010/main" val="36879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5B5348-0DB5-45C6-8850-7FB39A4DF760}" type="datetimeFigureOut">
              <a:rPr lang="es-ES" smtClean="0"/>
              <a:t>23/10/2025</a:t>
            </a:fld>
            <a:endParaRPr lang="es-E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E1B8B2-6AFE-4FED-9261-6F2CA38A0026}" type="slidenum">
              <a:rPr lang="es-ES" smtClean="0"/>
              <a:t>‹Nº›</a:t>
            </a:fld>
            <a:endParaRPr lang="es-ES"/>
          </a:p>
        </p:txBody>
      </p:sp>
    </p:spTree>
    <p:extLst>
      <p:ext uri="{BB962C8B-B14F-4D97-AF65-F5344CB8AC3E}">
        <p14:creationId xmlns:p14="http://schemas.microsoft.com/office/powerpoint/2010/main" val="354775890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www.naftaliharris.com/blog/visualizing-k-means-clustering/"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youtube.com/watch?v=2kfY0R34Dy0"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youtu.be/4b5d3muPQmA?t=86"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11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hyperlink" Target="https://www.kaggle.com/datasets/stefanoleone992/fifa-22-complete-player-dataset/data?select=players_22.csv"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tmp"/></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es.scribd.com/document/397071327/pandas-cheat-sheet-pdf" TargetMode="External"/><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2.xml"/><Relationship Id="rId6" Type="http://schemas.openxmlformats.org/officeDocument/2006/relationships/image" Target="../media/image27.tmp"/><Relationship Id="rId5" Type="http://schemas.openxmlformats.org/officeDocument/2006/relationships/image" Target="../media/image26.tmp"/><Relationship Id="rId4" Type="http://schemas.openxmlformats.org/officeDocument/2006/relationships/image" Target="../media/image25.tmp"/></Relationships>
</file>

<file path=ppt/slides/_rels/slide37.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tmp"/><Relationship Id="rId7" Type="http://schemas.openxmlformats.org/officeDocument/2006/relationships/image" Target="../media/image28.tmp"/><Relationship Id="rId2" Type="http://schemas.openxmlformats.org/officeDocument/2006/relationships/image" Target="../media/image23.tmp"/><Relationship Id="rId1" Type="http://schemas.openxmlformats.org/officeDocument/2006/relationships/slideLayout" Target="../slideLayouts/slideLayout2.xml"/><Relationship Id="rId6" Type="http://schemas.openxmlformats.org/officeDocument/2006/relationships/image" Target="../media/image27.tmp"/><Relationship Id="rId5" Type="http://schemas.openxmlformats.org/officeDocument/2006/relationships/image" Target="../media/image26.tmp"/><Relationship Id="rId4" Type="http://schemas.openxmlformats.org/officeDocument/2006/relationships/image" Target="../media/image25.tmp"/></Relationships>
</file>

<file path=ppt/slides/_rels/slide42.xml.rels><?xml version="1.0" encoding="UTF-8" standalone="yes"?>
<Relationships xmlns="http://schemas.openxmlformats.org/package/2006/relationships"><Relationship Id="rId3" Type="http://schemas.openxmlformats.org/officeDocument/2006/relationships/hyperlink" Target="https://grouplens.or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4.tmp"/></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210.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45.tmp"/></Relationships>
</file>

<file path=ppt/slides/_rels/slide84.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phet.colorado.edu/sims/html/least-squares-regression/latest/least-squares-regression_en.html"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tmp"/><Relationship Id="rId5" Type="http://schemas.openxmlformats.org/officeDocument/2006/relationships/hyperlink" Target="http://setosa.io/ev/ordinary-least-squares-regression/" TargetMode="External"/><Relationship Id="rId4" Type="http://schemas.openxmlformats.org/officeDocument/2006/relationships/image" Target="../media/image7.tmp"/></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AR" dirty="0"/>
              <a:t>Machine Learning</a:t>
            </a:r>
          </a:p>
        </p:txBody>
      </p:sp>
      <p:sp>
        <p:nvSpPr>
          <p:cNvPr id="3" name="Subtítulo 2">
            <a:extLst>
              <a:ext uri="{FF2B5EF4-FFF2-40B4-BE49-F238E27FC236}">
                <a16:creationId xmlns:a16="http://schemas.microsoft.com/office/drawing/2014/main" id="{BE3FF0BC-585A-9B59-2960-141D6C45A243}"/>
              </a:ext>
            </a:extLst>
          </p:cNvPr>
          <p:cNvSpPr>
            <a:spLocks noGrp="1"/>
          </p:cNvSpPr>
          <p:nvPr>
            <p:ph type="subTitle" idx="1"/>
          </p:nvPr>
        </p:nvSpPr>
        <p:spPr/>
        <p:txBody>
          <a:bodyPr/>
          <a:lstStyle/>
          <a:p>
            <a:r>
              <a:rPr lang="es-ES"/>
              <a:t>Módulo 4 - parte 1</a:t>
            </a:r>
          </a:p>
        </p:txBody>
      </p:sp>
      <p:sp>
        <p:nvSpPr>
          <p:cNvPr id="4" name="CuadroTexto 3">
            <a:extLst>
              <a:ext uri="{FF2B5EF4-FFF2-40B4-BE49-F238E27FC236}">
                <a16:creationId xmlns:a16="http://schemas.microsoft.com/office/drawing/2014/main" id="{45C50FE2-9788-3A72-E8DF-2C878289FC35}"/>
              </a:ext>
            </a:extLst>
          </p:cNvPr>
          <p:cNvSpPr txBox="1"/>
          <p:nvPr/>
        </p:nvSpPr>
        <p:spPr>
          <a:xfrm>
            <a:off x="9358009" y="6128425"/>
            <a:ext cx="2470825" cy="369332"/>
          </a:xfrm>
          <a:prstGeom prst="rect">
            <a:avLst/>
          </a:prstGeom>
          <a:noFill/>
        </p:spPr>
        <p:txBody>
          <a:bodyPr wrap="square" rtlCol="0">
            <a:spAutoFit/>
          </a:bodyPr>
          <a:lstStyle/>
          <a:p>
            <a:r>
              <a:rPr lang="es-ES" b="1" i="1"/>
              <a:t>Actualizado el 23/10/25</a:t>
            </a:r>
          </a:p>
        </p:txBody>
      </p:sp>
    </p:spTree>
    <p:extLst>
      <p:ext uri="{BB962C8B-B14F-4D97-AF65-F5344CB8AC3E}">
        <p14:creationId xmlns:p14="http://schemas.microsoft.com/office/powerpoint/2010/main" val="1118071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AR" dirty="0"/>
              <a:t>Regresión Lineal</a:t>
            </a:r>
          </a:p>
        </p:txBody>
      </p:sp>
      <p:pic>
        <p:nvPicPr>
          <p:cNvPr id="5" name="Picture 2" descr="Resultado de imagen de linear regressi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0976"/>
          <a:stretch/>
        </p:blipFill>
        <p:spPr bwMode="auto">
          <a:xfrm>
            <a:off x="1968171" y="2150767"/>
            <a:ext cx="8544320" cy="2651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3480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8200" y="365126"/>
            <a:ext cx="10515600" cy="744584"/>
          </a:xfrm>
        </p:spPr>
        <p:txBody>
          <a:bodyPr/>
          <a:lstStyle/>
          <a:p>
            <a:r>
              <a:rPr lang="es-AR"/>
              <a:t>Clasificador bayesiano ingenuo multinomial</a:t>
            </a:r>
            <a:endParaRPr lang="es-AR" dirty="0"/>
          </a:p>
        </p:txBody>
      </p:sp>
      <p:sp>
        <p:nvSpPr>
          <p:cNvPr id="3" name="2 Marcador de contenido"/>
          <p:cNvSpPr>
            <a:spLocks noGrp="1"/>
          </p:cNvSpPr>
          <p:nvPr>
            <p:ph idx="1"/>
          </p:nvPr>
        </p:nvSpPr>
        <p:spPr>
          <a:xfrm>
            <a:off x="838200" y="1367161"/>
            <a:ext cx="10515600" cy="4809802"/>
          </a:xfrm>
        </p:spPr>
        <p:txBody>
          <a:bodyPr/>
          <a:lstStyle/>
          <a:p>
            <a:r>
              <a:rPr lang="es-AR" dirty="0"/>
              <a:t>Indicar la clasificación para la siguiente frase:</a:t>
            </a:r>
          </a:p>
          <a:p>
            <a:pPr lvl="1"/>
            <a:r>
              <a:rPr lang="es-AR" dirty="0"/>
              <a:t>“I hated the poor acting”</a:t>
            </a:r>
          </a:p>
          <a:p>
            <a:r>
              <a:rPr lang="es-AR" dirty="0"/>
              <a:t>Hacerlo con Excel y Python</a:t>
            </a:r>
          </a:p>
          <a:p>
            <a:endParaRPr lang="es-AR" dirty="0"/>
          </a:p>
        </p:txBody>
      </p:sp>
    </p:spTree>
    <p:extLst>
      <p:ext uri="{BB962C8B-B14F-4D97-AF65-F5344CB8AC3E}">
        <p14:creationId xmlns:p14="http://schemas.microsoft.com/office/powerpoint/2010/main" val="9430850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t>Clasificador </a:t>
            </a:r>
            <a:r>
              <a:rPr lang="es-AR"/>
              <a:t>de SPAM</a:t>
            </a:r>
            <a:endParaRPr lang="es-AR" dirty="0"/>
          </a:p>
        </p:txBody>
      </p:sp>
      <p:sp>
        <p:nvSpPr>
          <p:cNvPr id="3" name="2 Marcador de texto"/>
          <p:cNvSpPr>
            <a:spLocks noGrp="1"/>
          </p:cNvSpPr>
          <p:nvPr>
            <p:ph type="body" idx="1"/>
          </p:nvPr>
        </p:nvSpPr>
        <p:spPr/>
        <p:txBody>
          <a:bodyPr/>
          <a:lstStyle/>
          <a:p>
            <a:r>
              <a:rPr lang="es-AR" dirty="0"/>
              <a:t>Naïve Bayes</a:t>
            </a:r>
          </a:p>
        </p:txBody>
      </p:sp>
    </p:spTree>
    <p:extLst>
      <p:ext uri="{BB962C8B-B14F-4D97-AF65-F5344CB8AC3E}">
        <p14:creationId xmlns:p14="http://schemas.microsoft.com/office/powerpoint/2010/main" val="5002373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a:t>Clasificador de SPAM</a:t>
            </a:r>
            <a:endParaRPr lang="es-AR" dirty="0"/>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s-AR" sz="3200" i="1" smtClean="0">
                          <a:latin typeface="Cambria Math"/>
                        </a:rPr>
                        <m:t>𝑃</m:t>
                      </m:r>
                      <m:d>
                        <m:dPr>
                          <m:ctrlPr>
                            <a:rPr lang="es-AR" sz="3200" i="1">
                              <a:latin typeface="Cambria Math" panose="02040503050406030204" pitchFamily="18" charset="0"/>
                            </a:rPr>
                          </m:ctrlPr>
                        </m:dPr>
                        <m:e>
                          <m:r>
                            <a:rPr lang="es-ES" sz="3200" i="1">
                              <a:latin typeface="Cambria Math"/>
                            </a:rPr>
                            <m:t>𝐴</m:t>
                          </m:r>
                        </m:e>
                        <m:e>
                          <m:r>
                            <a:rPr lang="es-ES" sz="3200" i="1">
                              <a:latin typeface="Cambria Math"/>
                            </a:rPr>
                            <m:t>𝐵</m:t>
                          </m:r>
                        </m:e>
                      </m:d>
                      <m:r>
                        <a:rPr lang="es-AR" sz="3200" i="1">
                          <a:latin typeface="Cambria Math"/>
                        </a:rPr>
                        <m:t>=</m:t>
                      </m:r>
                      <m:f>
                        <m:fPr>
                          <m:ctrlPr>
                            <a:rPr lang="es-AR" sz="3200" i="1">
                              <a:latin typeface="Cambria Math" panose="02040503050406030204" pitchFamily="18" charset="0"/>
                            </a:rPr>
                          </m:ctrlPr>
                        </m:fPr>
                        <m:num>
                          <m:r>
                            <a:rPr lang="es-ES" sz="3200" i="1">
                              <a:latin typeface="Cambria Math"/>
                            </a:rPr>
                            <m:t>𝑃</m:t>
                          </m:r>
                          <m:r>
                            <a:rPr lang="es-ES" sz="3200" i="1">
                              <a:latin typeface="Cambria Math"/>
                            </a:rPr>
                            <m:t>(</m:t>
                          </m:r>
                          <m:r>
                            <a:rPr lang="es-ES" sz="3200" i="1">
                              <a:latin typeface="Cambria Math"/>
                            </a:rPr>
                            <m:t>𝐴</m:t>
                          </m:r>
                          <m:r>
                            <a:rPr lang="es-ES" sz="3200" i="1">
                              <a:latin typeface="Cambria Math"/>
                            </a:rPr>
                            <m:t>)</m:t>
                          </m:r>
                          <m:r>
                            <a:rPr lang="es-AR" sz="3200" i="1">
                              <a:latin typeface="Cambria Math"/>
                            </a:rPr>
                            <m:t>𝑃</m:t>
                          </m:r>
                          <m:r>
                            <a:rPr lang="es-AR" sz="3200" i="1">
                              <a:latin typeface="Cambria Math"/>
                            </a:rPr>
                            <m:t>(</m:t>
                          </m:r>
                          <m:r>
                            <a:rPr lang="es-ES" sz="3200" i="1">
                              <a:latin typeface="Cambria Math"/>
                            </a:rPr>
                            <m:t>𝐵</m:t>
                          </m:r>
                          <m:r>
                            <a:rPr lang="es-AR" sz="3200" i="1">
                              <a:latin typeface="Cambria Math"/>
                            </a:rPr>
                            <m:t>|</m:t>
                          </m:r>
                          <m:r>
                            <a:rPr lang="es-ES" sz="3200" i="1">
                              <a:latin typeface="Cambria Math"/>
                            </a:rPr>
                            <m:t>𝐴</m:t>
                          </m:r>
                          <m:r>
                            <a:rPr lang="es-AR" sz="3200" i="1">
                              <a:latin typeface="Cambria Math"/>
                            </a:rPr>
                            <m:t>)</m:t>
                          </m:r>
                        </m:num>
                        <m:den>
                          <m:r>
                            <a:rPr lang="es-AR" sz="3200" i="1">
                              <a:latin typeface="Cambria Math"/>
                            </a:rPr>
                            <m:t>𝑃</m:t>
                          </m:r>
                          <m:r>
                            <a:rPr lang="es-AR" sz="3200" i="1">
                              <a:latin typeface="Cambria Math"/>
                            </a:rPr>
                            <m:t>(</m:t>
                          </m:r>
                          <m:r>
                            <a:rPr lang="es-ES" sz="3200" i="1">
                              <a:latin typeface="Cambria Math"/>
                            </a:rPr>
                            <m:t>𝐵</m:t>
                          </m:r>
                          <m:r>
                            <a:rPr lang="es-AR" sz="3200" i="1">
                              <a:latin typeface="Cambria Math"/>
                            </a:rPr>
                            <m:t>)</m:t>
                          </m:r>
                        </m:den>
                      </m:f>
                    </m:oMath>
                  </m:oMathPara>
                </a14:m>
                <a:endParaRPr lang="es-AR" sz="3200" dirty="0"/>
              </a:p>
              <a:p>
                <a:pPr marL="0" indent="0">
                  <a:buNone/>
                </a:pPr>
                <a:endParaRPr lang="es-AR"/>
              </a:p>
              <a:p>
                <a:pPr marL="0" indent="0">
                  <a:buNone/>
                </a:pPr>
                <a:r>
                  <a:rPr lang="es-AR"/>
                  <a:t>Expresar </a:t>
                </a:r>
                <a:r>
                  <a:rPr lang="es-AR" dirty="0"/>
                  <a:t>la probabilidad de que un correo sea spam si contiene la palabra “free”</a:t>
                </a:r>
                <a:br>
                  <a:rPr lang="es-AR" sz="3200" dirty="0"/>
                </a:br>
                <a:endParaRPr lang="es-AR" sz="3200" dirty="0"/>
              </a:p>
              <a:p>
                <a:pPr marL="0" indent="0">
                  <a:buNone/>
                </a:pPr>
                <a14:m>
                  <m:oMathPara xmlns:m="http://schemas.openxmlformats.org/officeDocument/2006/math">
                    <m:oMathParaPr>
                      <m:jc m:val="centerGroup"/>
                    </m:oMathParaPr>
                    <m:oMath xmlns:m="http://schemas.openxmlformats.org/officeDocument/2006/math">
                      <m:r>
                        <a:rPr lang="es-AR" sz="3200" i="1">
                          <a:latin typeface="Cambria Math"/>
                        </a:rPr>
                        <m:t>𝑃</m:t>
                      </m:r>
                      <m:d>
                        <m:dPr>
                          <m:ctrlPr>
                            <a:rPr lang="es-AR" sz="3200" i="1">
                              <a:latin typeface="Cambria Math" panose="02040503050406030204" pitchFamily="18" charset="0"/>
                            </a:rPr>
                          </m:ctrlPr>
                        </m:dPr>
                        <m:e>
                          <m:r>
                            <a:rPr lang="es-AR" sz="3200" i="1">
                              <a:latin typeface="Cambria Math"/>
                            </a:rPr>
                            <m:t>𝑠𝑝𝑎𝑚</m:t>
                          </m:r>
                        </m:e>
                        <m:e>
                          <m:r>
                            <a:rPr lang="es-AR" sz="3200" i="1">
                              <a:latin typeface="Cambria Math"/>
                            </a:rPr>
                            <m:t>𝑓𝑟𝑒𝑒</m:t>
                          </m:r>
                        </m:e>
                      </m:d>
                      <m:r>
                        <a:rPr lang="es-AR" sz="3200" i="1">
                          <a:latin typeface="Cambria Math"/>
                        </a:rPr>
                        <m:t>=</m:t>
                      </m:r>
                      <m:f>
                        <m:fPr>
                          <m:ctrlPr>
                            <a:rPr lang="es-AR" sz="3200" i="1">
                              <a:latin typeface="Cambria Math" panose="02040503050406030204" pitchFamily="18" charset="0"/>
                            </a:rPr>
                          </m:ctrlPr>
                        </m:fPr>
                        <m:num>
                          <m:r>
                            <a:rPr lang="es-ES" sz="3200" i="1">
                              <a:latin typeface="Cambria Math"/>
                            </a:rPr>
                            <m:t>𝑃</m:t>
                          </m:r>
                          <m:r>
                            <a:rPr lang="es-ES" sz="3200" i="1">
                              <a:latin typeface="Cambria Math"/>
                            </a:rPr>
                            <m:t>(</m:t>
                          </m:r>
                          <m:r>
                            <a:rPr lang="es-AR" sz="3200" i="1">
                              <a:latin typeface="Cambria Math"/>
                            </a:rPr>
                            <m:t>𝑠𝑝𝑎𝑚</m:t>
                          </m:r>
                          <m:r>
                            <a:rPr lang="es-ES" sz="3200" i="1">
                              <a:latin typeface="Cambria Math"/>
                            </a:rPr>
                            <m:t>)</m:t>
                          </m:r>
                          <m:r>
                            <a:rPr lang="es-AR" sz="3200" i="1">
                              <a:latin typeface="Cambria Math"/>
                            </a:rPr>
                            <m:t>𝑃</m:t>
                          </m:r>
                          <m:r>
                            <a:rPr lang="es-AR" sz="3200" i="1">
                              <a:latin typeface="Cambria Math"/>
                            </a:rPr>
                            <m:t>(</m:t>
                          </m:r>
                          <m:r>
                            <a:rPr lang="es-AR" sz="3200" i="1">
                              <a:latin typeface="Cambria Math"/>
                            </a:rPr>
                            <m:t>𝑓𝑟𝑒𝑒</m:t>
                          </m:r>
                          <m:r>
                            <a:rPr lang="es-AR" sz="3200" i="1">
                              <a:latin typeface="Cambria Math"/>
                            </a:rPr>
                            <m:t>|</m:t>
                          </m:r>
                          <m:r>
                            <a:rPr lang="es-AR" sz="3200" i="1">
                              <a:latin typeface="Cambria Math"/>
                            </a:rPr>
                            <m:t>𝑠𝑝𝑎𝑚</m:t>
                          </m:r>
                          <m:r>
                            <a:rPr lang="es-AR" sz="3200" i="1">
                              <a:latin typeface="Cambria Math"/>
                            </a:rPr>
                            <m:t>)</m:t>
                          </m:r>
                        </m:num>
                        <m:den>
                          <m:r>
                            <a:rPr lang="es-AR" sz="3200" i="1">
                              <a:latin typeface="Cambria Math"/>
                            </a:rPr>
                            <m:t>𝑃</m:t>
                          </m:r>
                          <m:r>
                            <a:rPr lang="es-AR" sz="3200" i="1">
                              <a:latin typeface="Cambria Math"/>
                            </a:rPr>
                            <m:t>(</m:t>
                          </m:r>
                          <m:r>
                            <a:rPr lang="es-AR" sz="3200" i="1">
                              <a:latin typeface="Cambria Math"/>
                            </a:rPr>
                            <m:t>𝑓𝑟𝑒𝑒</m:t>
                          </m:r>
                          <m:r>
                            <a:rPr lang="es-AR" sz="3200" i="1">
                              <a:latin typeface="Cambria Math"/>
                            </a:rPr>
                            <m:t>)</m:t>
                          </m:r>
                        </m:den>
                      </m:f>
                    </m:oMath>
                  </m:oMathPara>
                </a14:m>
                <a:endParaRPr lang="es-AR" dirty="0"/>
              </a:p>
              <a:p>
                <a:pPr marL="0" indent="0">
                  <a:buNone/>
                </a:pPr>
                <a:endParaRPr lang="es-AR" dirty="0"/>
              </a:p>
              <a:p>
                <a:endParaRPr lang="es-AR"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s-ES">
                    <a:noFill/>
                  </a:rPr>
                  <a:t> </a:t>
                </a:r>
              </a:p>
            </p:txBody>
          </p:sp>
        </mc:Fallback>
      </mc:AlternateContent>
    </p:spTree>
    <p:extLst>
      <p:ext uri="{BB962C8B-B14F-4D97-AF65-F5344CB8AC3E}">
        <p14:creationId xmlns:p14="http://schemas.microsoft.com/office/powerpoint/2010/main" val="12165967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8200" y="365126"/>
            <a:ext cx="10515600" cy="744584"/>
          </a:xfrm>
        </p:spPr>
        <p:txBody>
          <a:bodyPr/>
          <a:lstStyle/>
          <a:p>
            <a:r>
              <a:rPr lang="es-AR" dirty="0"/>
              <a:t>Clasificador de SPAM</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838200" y="1367161"/>
                <a:ext cx="10515600" cy="4809802"/>
              </a:xfrm>
            </p:spPr>
            <p:txBody>
              <a:bodyPr>
                <a:normAutofit/>
              </a:bodyPr>
              <a:lstStyle/>
              <a:p>
                <a:r>
                  <a:rPr lang="es-AR" dirty="0"/>
                  <a:t>Podemos construir </a:t>
                </a:r>
                <a14:m>
                  <m:oMath xmlns:m="http://schemas.openxmlformats.org/officeDocument/2006/math">
                    <m:r>
                      <a:rPr lang="es-AR">
                        <a:latin typeface="Cambria Math" panose="02040503050406030204" pitchFamily="18" charset="0"/>
                      </a:rPr>
                      <m:t>𝑃</m:t>
                    </m:r>
                    <m:d>
                      <m:dPr>
                        <m:ctrlPr>
                          <a:rPr lang="es-AR" i="1">
                            <a:latin typeface="Cambria Math" panose="02040503050406030204" pitchFamily="18" charset="0"/>
                          </a:rPr>
                        </m:ctrlPr>
                      </m:dPr>
                      <m:e>
                        <m:r>
                          <a:rPr lang="es-AR">
                            <a:latin typeface="Cambria Math" panose="02040503050406030204" pitchFamily="18" charset="0"/>
                          </a:rPr>
                          <m:t>𝑠𝑝𝑎𝑚</m:t>
                        </m:r>
                      </m:e>
                      <m:e>
                        <m:r>
                          <a:rPr lang="es-AR">
                            <a:latin typeface="Cambria Math" panose="02040503050406030204" pitchFamily="18" charset="0"/>
                          </a:rPr>
                          <m:t>𝑤𝑜𝑟𝑑</m:t>
                        </m:r>
                      </m:e>
                    </m:d>
                  </m:oMath>
                </a14:m>
                <a:r>
                  <a:rPr lang="es-AR" dirty="0"/>
                  <a:t> por cada palabra que encontremos durante el entrenamiento.</a:t>
                </a:r>
              </a:p>
              <a:p>
                <a:r>
                  <a:rPr lang="es-AR" dirty="0"/>
                  <a:t>Luego se multiplican todas juntas para obtener la probabilidad de que un correo nuevo sea spam.</a:t>
                </a:r>
              </a:p>
              <a:p>
                <a:r>
                  <a:rPr lang="es-AR" dirty="0"/>
                  <a:t>Al ser “ingenuo” no tiene en cuenta las relaciones entre palabras. </a:t>
                </a:r>
              </a:p>
              <a:p>
                <a:endParaRPr lang="es-AR"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838200" y="1367161"/>
                <a:ext cx="10515600" cy="4809802"/>
              </a:xfrm>
              <a:blipFill>
                <a:blip r:embed="rId2"/>
                <a:stretch>
                  <a:fillRect l="-1043" t="-2028" r="-1565"/>
                </a:stretch>
              </a:blipFill>
            </p:spPr>
            <p:txBody>
              <a:bodyPr/>
              <a:lstStyle/>
              <a:p>
                <a:r>
                  <a:rPr lang="es-ES">
                    <a:noFill/>
                  </a:rPr>
                  <a:t> </a:t>
                </a:r>
              </a:p>
            </p:txBody>
          </p:sp>
        </mc:Fallback>
      </mc:AlternateContent>
    </p:spTree>
    <p:extLst>
      <p:ext uri="{BB962C8B-B14F-4D97-AF65-F5344CB8AC3E}">
        <p14:creationId xmlns:p14="http://schemas.microsoft.com/office/powerpoint/2010/main" val="34738745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8200" y="365126"/>
            <a:ext cx="10515600" cy="744584"/>
          </a:xfrm>
        </p:spPr>
        <p:txBody>
          <a:bodyPr/>
          <a:lstStyle/>
          <a:p>
            <a:r>
              <a:rPr lang="es-AR" dirty="0"/>
              <a:t>Clasificador de SPAM</a:t>
            </a:r>
          </a:p>
        </p:txBody>
      </p:sp>
      <p:sp>
        <p:nvSpPr>
          <p:cNvPr id="3" name="2 Marcador de contenido"/>
          <p:cNvSpPr>
            <a:spLocks noGrp="1"/>
          </p:cNvSpPr>
          <p:nvPr>
            <p:ph idx="1"/>
          </p:nvPr>
        </p:nvSpPr>
        <p:spPr>
          <a:xfrm>
            <a:off x="838200" y="1367161"/>
            <a:ext cx="10515600" cy="4809802"/>
          </a:xfrm>
        </p:spPr>
        <p:txBody>
          <a:bodyPr>
            <a:normAutofit/>
          </a:bodyPr>
          <a:lstStyle/>
          <a:p>
            <a:r>
              <a:rPr lang="es-AR" dirty="0"/>
              <a:t>Usaremos scikit-learn.</a:t>
            </a:r>
          </a:p>
          <a:p>
            <a:r>
              <a:rPr lang="es-AR" dirty="0"/>
              <a:t>CounterVectorizer nos deja operar con muchas palabras a la vez.</a:t>
            </a:r>
          </a:p>
          <a:p>
            <a:r>
              <a:rPr lang="es-AR" dirty="0"/>
              <a:t>MultinomialNB calcula las probabilidades.</a:t>
            </a:r>
          </a:p>
          <a:p>
            <a:r>
              <a:rPr lang="es-AR" dirty="0"/>
              <a:t>Haremos el entrenamiento con un listado de correos de los que se sabe que son spam o “ham”.</a:t>
            </a:r>
          </a:p>
          <a:p>
            <a:endParaRPr lang="es-AR" dirty="0"/>
          </a:p>
        </p:txBody>
      </p:sp>
      <p:pic>
        <p:nvPicPr>
          <p:cNvPr id="7" name="Imagen 6">
            <a:extLst>
              <a:ext uri="{FF2B5EF4-FFF2-40B4-BE49-F238E27FC236}">
                <a16:creationId xmlns:a16="http://schemas.microsoft.com/office/drawing/2014/main" id="{DE819EB1-F29D-B206-D650-C0FB6BA80C14}"/>
              </a:ext>
            </a:extLst>
          </p:cNvPr>
          <p:cNvPicPr>
            <a:picLocks noChangeAspect="1"/>
          </p:cNvPicPr>
          <p:nvPr/>
        </p:nvPicPr>
        <p:blipFill>
          <a:blip r:embed="rId2"/>
          <a:stretch>
            <a:fillRect/>
          </a:stretch>
        </p:blipFill>
        <p:spPr>
          <a:xfrm>
            <a:off x="6096000" y="4176511"/>
            <a:ext cx="1997989" cy="1800559"/>
          </a:xfrm>
          <a:prstGeom prst="rect">
            <a:avLst/>
          </a:prstGeom>
        </p:spPr>
      </p:pic>
      <p:pic>
        <p:nvPicPr>
          <p:cNvPr id="9" name="Imagen 8">
            <a:extLst>
              <a:ext uri="{FF2B5EF4-FFF2-40B4-BE49-F238E27FC236}">
                <a16:creationId xmlns:a16="http://schemas.microsoft.com/office/drawing/2014/main" id="{98B992E2-B8A0-F162-C8EB-40C39FE918CD}"/>
              </a:ext>
            </a:extLst>
          </p:cNvPr>
          <p:cNvPicPr>
            <a:picLocks noChangeAspect="1"/>
          </p:cNvPicPr>
          <p:nvPr/>
        </p:nvPicPr>
        <p:blipFill>
          <a:blip r:embed="rId3"/>
          <a:stretch>
            <a:fillRect/>
          </a:stretch>
        </p:blipFill>
        <p:spPr>
          <a:xfrm>
            <a:off x="8554416" y="4255066"/>
            <a:ext cx="2446417" cy="1545106"/>
          </a:xfrm>
          <a:prstGeom prst="rect">
            <a:avLst/>
          </a:prstGeom>
        </p:spPr>
      </p:pic>
      <p:sp>
        <p:nvSpPr>
          <p:cNvPr id="10" name="CuadroTexto 9">
            <a:extLst>
              <a:ext uri="{FF2B5EF4-FFF2-40B4-BE49-F238E27FC236}">
                <a16:creationId xmlns:a16="http://schemas.microsoft.com/office/drawing/2014/main" id="{4E941EF8-F08B-978D-8B13-B2ED6CC82971}"/>
              </a:ext>
            </a:extLst>
          </p:cNvPr>
          <p:cNvSpPr txBox="1"/>
          <p:nvPr/>
        </p:nvSpPr>
        <p:spPr>
          <a:xfrm>
            <a:off x="8119104" y="4842953"/>
            <a:ext cx="435312" cy="369332"/>
          </a:xfrm>
          <a:prstGeom prst="rect">
            <a:avLst/>
          </a:prstGeom>
          <a:noFill/>
        </p:spPr>
        <p:txBody>
          <a:bodyPr wrap="none" rtlCol="0">
            <a:spAutoFit/>
          </a:bodyPr>
          <a:lstStyle/>
          <a:p>
            <a:r>
              <a:rPr lang="es-ES"/>
              <a:t>vs.</a:t>
            </a:r>
          </a:p>
        </p:txBody>
      </p:sp>
    </p:spTree>
    <p:extLst>
      <p:ext uri="{BB962C8B-B14F-4D97-AF65-F5344CB8AC3E}">
        <p14:creationId xmlns:p14="http://schemas.microsoft.com/office/powerpoint/2010/main" val="3924208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8200" y="365126"/>
            <a:ext cx="10515600" cy="744584"/>
          </a:xfrm>
        </p:spPr>
        <p:txBody>
          <a:bodyPr/>
          <a:lstStyle/>
          <a:p>
            <a:r>
              <a:rPr lang="es-AR" dirty="0"/>
              <a:t>Clasificador de SPAM</a:t>
            </a:r>
          </a:p>
        </p:txBody>
      </p:sp>
      <p:sp>
        <p:nvSpPr>
          <p:cNvPr id="3" name="2 Marcador de contenido"/>
          <p:cNvSpPr>
            <a:spLocks noGrp="1"/>
          </p:cNvSpPr>
          <p:nvPr>
            <p:ph idx="1"/>
          </p:nvPr>
        </p:nvSpPr>
        <p:spPr>
          <a:xfrm>
            <a:off x="838200" y="1367161"/>
            <a:ext cx="10515600" cy="4809802"/>
          </a:xfrm>
        </p:spPr>
        <p:txBody>
          <a:bodyPr>
            <a:normAutofit/>
          </a:bodyPr>
          <a:lstStyle/>
          <a:p>
            <a:r>
              <a:rPr lang="es-AR" dirty="0"/>
              <a:t>La mayor parte del trabajo es de limpiar y ordenar los datos para que puedan ser ingresados en la función de cálculo.</a:t>
            </a:r>
          </a:p>
          <a:p>
            <a:r>
              <a:rPr lang="es-AR" dirty="0"/>
              <a:t>Abrir: naivebayes.ipynb</a:t>
            </a:r>
          </a:p>
          <a:p>
            <a:r>
              <a:rPr lang="es-AR" dirty="0"/>
              <a:t>Actividades:</a:t>
            </a:r>
          </a:p>
          <a:p>
            <a:pPr lvl="1"/>
            <a:r>
              <a:rPr lang="es-ES" dirty="0"/>
              <a:t>Probar correos spam nuevos y ver que resultado arroja</a:t>
            </a:r>
          </a:p>
          <a:p>
            <a:pPr lvl="1"/>
            <a:r>
              <a:rPr lang="es-ES" dirty="0"/>
              <a:t> Hacer train/test para probar el modelo</a:t>
            </a:r>
            <a:endParaRPr lang="es-AR" dirty="0"/>
          </a:p>
          <a:p>
            <a:endParaRPr lang="es-AR" dirty="0"/>
          </a:p>
        </p:txBody>
      </p:sp>
    </p:spTree>
    <p:extLst>
      <p:ext uri="{BB962C8B-B14F-4D97-AF65-F5344CB8AC3E}">
        <p14:creationId xmlns:p14="http://schemas.microsoft.com/office/powerpoint/2010/main" val="8879829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0FC64A-A7F1-7E4F-054B-D4C8404F8193}"/>
              </a:ext>
            </a:extLst>
          </p:cNvPr>
          <p:cNvSpPr>
            <a:spLocks noGrp="1"/>
          </p:cNvSpPr>
          <p:nvPr>
            <p:ph type="title"/>
          </p:nvPr>
        </p:nvSpPr>
        <p:spPr/>
        <p:txBody>
          <a:bodyPr/>
          <a:lstStyle/>
          <a:p>
            <a:r>
              <a:rPr lang="es-ES"/>
              <a:t>Sparce matrix con CountVectorizer</a:t>
            </a:r>
          </a:p>
        </p:txBody>
      </p:sp>
      <p:sp>
        <p:nvSpPr>
          <p:cNvPr id="4" name="Marcador de contenido 3">
            <a:extLst>
              <a:ext uri="{FF2B5EF4-FFF2-40B4-BE49-F238E27FC236}">
                <a16:creationId xmlns:a16="http://schemas.microsoft.com/office/drawing/2014/main" id="{AF7099C2-C946-1F1A-1238-693CD9CB2BE4}"/>
              </a:ext>
            </a:extLst>
          </p:cNvPr>
          <p:cNvSpPr>
            <a:spLocks noGrp="1"/>
          </p:cNvSpPr>
          <p:nvPr>
            <p:ph idx="1"/>
          </p:nvPr>
        </p:nvSpPr>
        <p:spPr/>
        <p:txBody>
          <a:bodyPr>
            <a:normAutofit fontScale="92500" lnSpcReduction="10000"/>
          </a:bodyPr>
          <a:lstStyle/>
          <a:p>
            <a:pPr marL="0" indent="0">
              <a:buNone/>
            </a:pPr>
            <a:r>
              <a:rPr lang="es-ES"/>
              <a:t>CountVectorizer está diseñado para manejar colecciones de documentos de manera eficiente. La matriz resultante se llama a menudo una matriz de Término-Documento, donde:</a:t>
            </a:r>
          </a:p>
          <a:p>
            <a:r>
              <a:rPr lang="es-ES"/>
              <a:t>Filas: Representan cada uno de los documentos.</a:t>
            </a:r>
          </a:p>
          <a:p>
            <a:r>
              <a:rPr lang="es-ES"/>
              <a:t>Columnas: Representan cada una de las palabras únicas (términos) encontradas en todo el conjunto de datos.</a:t>
            </a:r>
          </a:p>
          <a:p>
            <a:pPr>
              <a:buFont typeface="Arial" panose="020B0604020202020204" pitchFamily="34" charset="0"/>
              <a:buChar char="•"/>
            </a:pPr>
            <a:r>
              <a:rPr lang="es-ES"/>
              <a:t>Valores: Son los conteos de frecuencia.</a:t>
            </a:r>
          </a:p>
          <a:p>
            <a:pPr marL="0" indent="0">
              <a:buNone/>
            </a:pPr>
            <a:r>
              <a:rPr lang="es-ES"/>
              <a:t>Dado que la mayoría de los documentos no contienen la mayoría de las palabras del vocabulario total, la matriz contendría muchos ceros. Por esta razón, el objeto devuelto es una matriz dispersa, que solo almacena los valores distintos de cero y sus ubicaciones, ahorrando una enorme cantidad de memoria.</a:t>
            </a:r>
          </a:p>
          <a:p>
            <a:pPr marL="0" indent="0">
              <a:buNone/>
            </a:pPr>
            <a:endParaRPr lang="es-ES"/>
          </a:p>
        </p:txBody>
      </p:sp>
    </p:spTree>
    <p:extLst>
      <p:ext uri="{BB962C8B-B14F-4D97-AF65-F5344CB8AC3E}">
        <p14:creationId xmlns:p14="http://schemas.microsoft.com/office/powerpoint/2010/main" val="20252863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8200" y="365126"/>
            <a:ext cx="10515600" cy="744584"/>
          </a:xfrm>
        </p:spPr>
        <p:txBody>
          <a:bodyPr/>
          <a:lstStyle/>
          <a:p>
            <a:r>
              <a:rPr lang="es-AR"/>
              <a:t>NaiveBayes.ipynb</a:t>
            </a:r>
            <a:endParaRPr lang="es-AR" dirty="0"/>
          </a:p>
        </p:txBody>
      </p:sp>
      <p:graphicFrame>
        <p:nvGraphicFramePr>
          <p:cNvPr id="5" name="4 Tabla"/>
          <p:cNvGraphicFramePr>
            <a:graphicFrameLocks noGrp="1"/>
          </p:cNvGraphicFramePr>
          <p:nvPr>
            <p:extLst>
              <p:ext uri="{D42A27DB-BD31-4B8C-83A1-F6EECF244321}">
                <p14:modId xmlns:p14="http://schemas.microsoft.com/office/powerpoint/2010/main" val="2212508062"/>
              </p:ext>
            </p:extLst>
          </p:nvPr>
        </p:nvGraphicFramePr>
        <p:xfrm>
          <a:off x="1054288" y="1341092"/>
          <a:ext cx="8544953" cy="1905000"/>
        </p:xfrm>
        <a:graphic>
          <a:graphicData uri="http://schemas.openxmlformats.org/drawingml/2006/table">
            <a:tbl>
              <a:tblPr firstRow="1" bandRow="1">
                <a:tableStyleId>{5C22544A-7EE6-4342-B048-85BDC9FD1C3A}</a:tableStyleId>
              </a:tblPr>
              <a:tblGrid>
                <a:gridCol w="1600177">
                  <a:extLst>
                    <a:ext uri="{9D8B030D-6E8A-4147-A177-3AD203B41FA5}">
                      <a16:colId xmlns:a16="http://schemas.microsoft.com/office/drawing/2014/main" val="20000"/>
                    </a:ext>
                  </a:extLst>
                </a:gridCol>
                <a:gridCol w="2144240">
                  <a:extLst>
                    <a:ext uri="{9D8B030D-6E8A-4147-A177-3AD203B41FA5}">
                      <a16:colId xmlns:a16="http://schemas.microsoft.com/office/drawing/2014/main" val="20001"/>
                    </a:ext>
                  </a:extLst>
                </a:gridCol>
                <a:gridCol w="1824204">
                  <a:extLst>
                    <a:ext uri="{9D8B030D-6E8A-4147-A177-3AD203B41FA5}">
                      <a16:colId xmlns:a16="http://schemas.microsoft.com/office/drawing/2014/main" val="20002"/>
                    </a:ext>
                  </a:extLst>
                </a:gridCol>
                <a:gridCol w="672076">
                  <a:extLst>
                    <a:ext uri="{9D8B030D-6E8A-4147-A177-3AD203B41FA5}">
                      <a16:colId xmlns:a16="http://schemas.microsoft.com/office/drawing/2014/main" val="20003"/>
                    </a:ext>
                  </a:extLst>
                </a:gridCol>
                <a:gridCol w="2304256">
                  <a:extLst>
                    <a:ext uri="{9D8B030D-6E8A-4147-A177-3AD203B41FA5}">
                      <a16:colId xmlns:a16="http://schemas.microsoft.com/office/drawing/2014/main" val="20004"/>
                    </a:ext>
                  </a:extLst>
                </a:gridCol>
              </a:tblGrid>
              <a:tr h="375920">
                <a:tc>
                  <a:txBody>
                    <a:bodyPr/>
                    <a:lstStyle/>
                    <a:p>
                      <a:r>
                        <a:rPr lang="es-AR" sz="1900" dirty="0"/>
                        <a:t>Nº </a:t>
                      </a:r>
                      <a:r>
                        <a:rPr lang="es-AR" sz="1900" baseline="0" dirty="0"/>
                        <a:t>doc.</a:t>
                      </a:r>
                      <a:endParaRPr lang="es-AR" sz="1900" dirty="0"/>
                    </a:p>
                  </a:txBody>
                  <a:tcPr marL="121920" marR="121920"/>
                </a:tc>
                <a:tc>
                  <a:txBody>
                    <a:bodyPr/>
                    <a:lstStyle/>
                    <a:p>
                      <a:r>
                        <a:rPr lang="es-AR" sz="1900"/>
                        <a:t>23667</a:t>
                      </a:r>
                      <a:endParaRPr lang="es-AR" sz="1900" dirty="0"/>
                    </a:p>
                  </a:txBody>
                  <a:tcPr marL="121920" marR="121920"/>
                </a:tc>
                <a:tc>
                  <a:txBody>
                    <a:bodyPr/>
                    <a:lstStyle/>
                    <a:p>
                      <a:r>
                        <a:rPr lang="es-AR" sz="1900"/>
                        <a:t>54154</a:t>
                      </a:r>
                      <a:endParaRPr lang="es-AR" sz="1900" dirty="0"/>
                    </a:p>
                  </a:txBody>
                  <a:tcPr marL="121920" marR="121920"/>
                </a:tc>
                <a:tc>
                  <a:txBody>
                    <a:bodyPr/>
                    <a:lstStyle/>
                    <a:p>
                      <a:r>
                        <a:rPr lang="es-AR" sz="1900" dirty="0"/>
                        <a:t>…</a:t>
                      </a:r>
                    </a:p>
                  </a:txBody>
                  <a:tcPr marL="121920" marR="121920"/>
                </a:tc>
                <a:tc>
                  <a:txBody>
                    <a:bodyPr/>
                    <a:lstStyle/>
                    <a:p>
                      <a:r>
                        <a:rPr lang="es-AR" sz="1900" dirty="0"/>
                        <a:t>Palabra</a:t>
                      </a:r>
                      <a:r>
                        <a:rPr lang="es-AR" sz="1900" baseline="0" dirty="0"/>
                        <a:t> N</a:t>
                      </a:r>
                      <a:endParaRPr lang="es-AR" sz="1900" dirty="0"/>
                    </a:p>
                  </a:txBody>
                  <a:tcPr marL="121920" marR="121920"/>
                </a:tc>
                <a:extLst>
                  <a:ext uri="{0D108BD9-81ED-4DB2-BD59-A6C34878D82A}">
                    <a16:rowId xmlns:a16="http://schemas.microsoft.com/office/drawing/2014/main" val="10000"/>
                  </a:ext>
                </a:extLst>
              </a:tr>
              <a:tr h="375920">
                <a:tc>
                  <a:txBody>
                    <a:bodyPr/>
                    <a:lstStyle/>
                    <a:p>
                      <a:r>
                        <a:rPr lang="es-AR" sz="1900" dirty="0"/>
                        <a:t>1</a:t>
                      </a:r>
                    </a:p>
                  </a:txBody>
                  <a:tcPr marL="121920" marR="121920"/>
                </a:tc>
                <a:tc>
                  <a:txBody>
                    <a:bodyPr/>
                    <a:lstStyle/>
                    <a:p>
                      <a:r>
                        <a:rPr lang="es-AR" sz="1900" dirty="0"/>
                        <a:t>1</a:t>
                      </a:r>
                    </a:p>
                  </a:txBody>
                  <a:tcPr marL="121920" marR="121920"/>
                </a:tc>
                <a:tc>
                  <a:txBody>
                    <a:bodyPr/>
                    <a:lstStyle/>
                    <a:p>
                      <a:r>
                        <a:rPr lang="es-AR" sz="1900" dirty="0"/>
                        <a:t>0</a:t>
                      </a:r>
                    </a:p>
                  </a:txBody>
                  <a:tcPr marL="121920" marR="121920"/>
                </a:tc>
                <a:tc>
                  <a:txBody>
                    <a:bodyPr/>
                    <a:lstStyle/>
                    <a:p>
                      <a:r>
                        <a:rPr lang="es-AR" sz="1900" dirty="0"/>
                        <a:t>…</a:t>
                      </a:r>
                    </a:p>
                  </a:txBody>
                  <a:tcPr marL="121920" marR="121920"/>
                </a:tc>
                <a:tc>
                  <a:txBody>
                    <a:bodyPr/>
                    <a:lstStyle/>
                    <a:p>
                      <a:r>
                        <a:rPr lang="es-AR" sz="1900" dirty="0"/>
                        <a:t>5</a:t>
                      </a:r>
                    </a:p>
                  </a:txBody>
                  <a:tcPr marL="121920" marR="121920"/>
                </a:tc>
                <a:extLst>
                  <a:ext uri="{0D108BD9-81ED-4DB2-BD59-A6C34878D82A}">
                    <a16:rowId xmlns:a16="http://schemas.microsoft.com/office/drawing/2014/main" val="10001"/>
                  </a:ext>
                </a:extLst>
              </a:tr>
              <a:tr h="375920">
                <a:tc>
                  <a:txBody>
                    <a:bodyPr/>
                    <a:lstStyle/>
                    <a:p>
                      <a:r>
                        <a:rPr lang="es-AR" sz="1900" dirty="0"/>
                        <a:t>2</a:t>
                      </a:r>
                    </a:p>
                  </a:txBody>
                  <a:tcPr marL="121920" marR="121920"/>
                </a:tc>
                <a:tc>
                  <a:txBody>
                    <a:bodyPr/>
                    <a:lstStyle/>
                    <a:p>
                      <a:r>
                        <a:rPr lang="es-AR" sz="1900" dirty="0"/>
                        <a:t>2</a:t>
                      </a:r>
                    </a:p>
                  </a:txBody>
                  <a:tcPr marL="121920" marR="121920"/>
                </a:tc>
                <a:tc>
                  <a:txBody>
                    <a:bodyPr/>
                    <a:lstStyle/>
                    <a:p>
                      <a:r>
                        <a:rPr lang="es-AR" sz="1900" dirty="0"/>
                        <a:t>1</a:t>
                      </a:r>
                    </a:p>
                  </a:txBody>
                  <a:tcPr marL="121920" marR="121920"/>
                </a:tc>
                <a:tc>
                  <a:txBody>
                    <a:bodyPr/>
                    <a:lstStyle/>
                    <a:p>
                      <a:r>
                        <a:rPr lang="es-AR" sz="1900" dirty="0"/>
                        <a:t>…</a:t>
                      </a:r>
                    </a:p>
                  </a:txBody>
                  <a:tcPr marL="121920" marR="121920"/>
                </a:tc>
                <a:tc>
                  <a:txBody>
                    <a:bodyPr/>
                    <a:lstStyle/>
                    <a:p>
                      <a:r>
                        <a:rPr lang="es-AR" sz="1900" dirty="0"/>
                        <a:t>1</a:t>
                      </a:r>
                    </a:p>
                  </a:txBody>
                  <a:tcPr marL="121920" marR="121920"/>
                </a:tc>
                <a:extLst>
                  <a:ext uri="{0D108BD9-81ED-4DB2-BD59-A6C34878D82A}">
                    <a16:rowId xmlns:a16="http://schemas.microsoft.com/office/drawing/2014/main" val="10002"/>
                  </a:ext>
                </a:extLst>
              </a:tr>
              <a:tr h="375920">
                <a:tc>
                  <a:txBody>
                    <a:bodyPr/>
                    <a:lstStyle/>
                    <a:p>
                      <a:r>
                        <a:rPr lang="es-AR" sz="1900" dirty="0"/>
                        <a:t>…</a:t>
                      </a:r>
                    </a:p>
                  </a:txBody>
                  <a:tcPr marL="121920" marR="121920"/>
                </a:tc>
                <a:tc>
                  <a:txBody>
                    <a:bodyPr/>
                    <a:lstStyle/>
                    <a:p>
                      <a:r>
                        <a:rPr lang="es-AR" sz="1900" dirty="0"/>
                        <a:t>…</a:t>
                      </a:r>
                    </a:p>
                  </a:txBody>
                  <a:tcPr marL="121920" marR="121920"/>
                </a:tc>
                <a:tc>
                  <a:txBody>
                    <a:bodyPr/>
                    <a:lstStyle/>
                    <a:p>
                      <a:r>
                        <a:rPr lang="es-AR" sz="1900" dirty="0"/>
                        <a:t>…</a:t>
                      </a:r>
                    </a:p>
                  </a:txBody>
                  <a:tcPr marL="121920" marR="121920"/>
                </a:tc>
                <a:tc>
                  <a:txBody>
                    <a:bodyPr/>
                    <a:lstStyle/>
                    <a:p>
                      <a:r>
                        <a:rPr lang="es-AR" sz="1900" dirty="0"/>
                        <a:t>…</a:t>
                      </a:r>
                    </a:p>
                  </a:txBody>
                  <a:tcPr marL="121920" marR="121920"/>
                </a:tc>
                <a:tc>
                  <a:txBody>
                    <a:bodyPr/>
                    <a:lstStyle/>
                    <a:p>
                      <a:r>
                        <a:rPr lang="es-AR" sz="1900" dirty="0"/>
                        <a:t>...</a:t>
                      </a:r>
                    </a:p>
                  </a:txBody>
                  <a:tcPr marL="121920" marR="121920"/>
                </a:tc>
                <a:extLst>
                  <a:ext uri="{0D108BD9-81ED-4DB2-BD59-A6C34878D82A}">
                    <a16:rowId xmlns:a16="http://schemas.microsoft.com/office/drawing/2014/main" val="10003"/>
                  </a:ext>
                </a:extLst>
              </a:tr>
              <a:tr h="375920">
                <a:tc>
                  <a:txBody>
                    <a:bodyPr/>
                    <a:lstStyle/>
                    <a:p>
                      <a:r>
                        <a:rPr lang="es-AR" sz="1900"/>
                        <a:t>3000</a:t>
                      </a:r>
                      <a:endParaRPr lang="es-AR" sz="1900" dirty="0"/>
                    </a:p>
                  </a:txBody>
                  <a:tcPr marL="121920" marR="121920"/>
                </a:tc>
                <a:tc>
                  <a:txBody>
                    <a:bodyPr/>
                    <a:lstStyle/>
                    <a:p>
                      <a:r>
                        <a:rPr lang="es-AR" sz="1900" dirty="0"/>
                        <a:t>3</a:t>
                      </a:r>
                    </a:p>
                  </a:txBody>
                  <a:tcPr marL="121920" marR="121920"/>
                </a:tc>
                <a:tc>
                  <a:txBody>
                    <a:bodyPr/>
                    <a:lstStyle/>
                    <a:p>
                      <a:r>
                        <a:rPr lang="es-AR" sz="1900" dirty="0"/>
                        <a:t>2</a:t>
                      </a:r>
                    </a:p>
                  </a:txBody>
                  <a:tcPr marL="121920" marR="121920"/>
                </a:tc>
                <a:tc>
                  <a:txBody>
                    <a:bodyPr/>
                    <a:lstStyle/>
                    <a:p>
                      <a:r>
                        <a:rPr lang="es-AR" sz="1900" dirty="0"/>
                        <a:t>…</a:t>
                      </a:r>
                    </a:p>
                  </a:txBody>
                  <a:tcPr marL="121920" marR="121920"/>
                </a:tc>
                <a:tc>
                  <a:txBody>
                    <a:bodyPr/>
                    <a:lstStyle/>
                    <a:p>
                      <a:r>
                        <a:rPr lang="es-AR" sz="1900" dirty="0"/>
                        <a:t>2</a:t>
                      </a:r>
                    </a:p>
                  </a:txBody>
                  <a:tcPr marL="121920" marR="121920"/>
                </a:tc>
                <a:extLst>
                  <a:ext uri="{0D108BD9-81ED-4DB2-BD59-A6C34878D82A}">
                    <a16:rowId xmlns:a16="http://schemas.microsoft.com/office/drawing/2014/main" val="10004"/>
                  </a:ext>
                </a:extLst>
              </a:tr>
            </a:tbl>
          </a:graphicData>
        </a:graphic>
      </p:graphicFrame>
      <p:sp>
        <p:nvSpPr>
          <p:cNvPr id="9" name="Abrir llave 8">
            <a:extLst>
              <a:ext uri="{FF2B5EF4-FFF2-40B4-BE49-F238E27FC236}">
                <a16:creationId xmlns:a16="http://schemas.microsoft.com/office/drawing/2014/main" id="{F323F9AB-1477-338D-B4A2-8F46A7F6B850}"/>
              </a:ext>
            </a:extLst>
          </p:cNvPr>
          <p:cNvSpPr/>
          <p:nvPr/>
        </p:nvSpPr>
        <p:spPr>
          <a:xfrm>
            <a:off x="789039" y="1710811"/>
            <a:ext cx="45719" cy="15352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 name="CuadroTexto 9">
            <a:extLst>
              <a:ext uri="{FF2B5EF4-FFF2-40B4-BE49-F238E27FC236}">
                <a16:creationId xmlns:a16="http://schemas.microsoft.com/office/drawing/2014/main" id="{65200914-5CB8-CA65-D3EE-3B8C9DB48C88}"/>
              </a:ext>
            </a:extLst>
          </p:cNvPr>
          <p:cNvSpPr txBox="1"/>
          <p:nvPr/>
        </p:nvSpPr>
        <p:spPr>
          <a:xfrm rot="16200000">
            <a:off x="50225" y="2239052"/>
            <a:ext cx="949299" cy="369332"/>
          </a:xfrm>
          <a:prstGeom prst="rect">
            <a:avLst/>
          </a:prstGeom>
          <a:noFill/>
        </p:spPr>
        <p:txBody>
          <a:bodyPr wrap="none" rtlCol="0">
            <a:spAutoFit/>
          </a:bodyPr>
          <a:lstStyle/>
          <a:p>
            <a:r>
              <a:rPr lang="es-ES"/>
              <a:t>samples</a:t>
            </a:r>
          </a:p>
        </p:txBody>
      </p:sp>
      <p:pic>
        <p:nvPicPr>
          <p:cNvPr id="11" name="Imagen 10">
            <a:extLst>
              <a:ext uri="{FF2B5EF4-FFF2-40B4-BE49-F238E27FC236}">
                <a16:creationId xmlns:a16="http://schemas.microsoft.com/office/drawing/2014/main" id="{1095FD84-9DBA-327B-01E2-534393256263}"/>
              </a:ext>
            </a:extLst>
          </p:cNvPr>
          <p:cNvPicPr>
            <a:picLocks noChangeAspect="1"/>
          </p:cNvPicPr>
          <p:nvPr/>
        </p:nvPicPr>
        <p:blipFill>
          <a:blip r:embed="rId2"/>
          <a:stretch>
            <a:fillRect/>
          </a:stretch>
        </p:blipFill>
        <p:spPr>
          <a:xfrm>
            <a:off x="1054288" y="3653296"/>
            <a:ext cx="5768209" cy="2385095"/>
          </a:xfrm>
          <a:prstGeom prst="rect">
            <a:avLst/>
          </a:prstGeom>
        </p:spPr>
      </p:pic>
      <p:sp>
        <p:nvSpPr>
          <p:cNvPr id="12" name="Flecha: a la derecha 11">
            <a:extLst>
              <a:ext uri="{FF2B5EF4-FFF2-40B4-BE49-F238E27FC236}">
                <a16:creationId xmlns:a16="http://schemas.microsoft.com/office/drawing/2014/main" id="{99991610-9CED-29E8-02CE-8058A2857830}"/>
              </a:ext>
            </a:extLst>
          </p:cNvPr>
          <p:cNvSpPr/>
          <p:nvPr/>
        </p:nvSpPr>
        <p:spPr>
          <a:xfrm rot="5400000">
            <a:off x="3998614" y="3317484"/>
            <a:ext cx="245807" cy="3662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AD3B0944-BA83-961F-EDC2-5D58E6CD7FDC}"/>
              </a:ext>
            </a:extLst>
          </p:cNvPr>
          <p:cNvSpPr txBox="1"/>
          <p:nvPr/>
        </p:nvSpPr>
        <p:spPr>
          <a:xfrm>
            <a:off x="834758" y="6038391"/>
            <a:ext cx="3250357" cy="369332"/>
          </a:xfrm>
          <a:prstGeom prst="rect">
            <a:avLst/>
          </a:prstGeom>
          <a:noFill/>
        </p:spPr>
        <p:txBody>
          <a:bodyPr wrap="square" rtlCol="0">
            <a:spAutoFit/>
          </a:bodyPr>
          <a:lstStyle/>
          <a:p>
            <a:r>
              <a:rPr lang="es-ES" i="1"/>
              <a:t>(fila, columna)      valor</a:t>
            </a:r>
          </a:p>
        </p:txBody>
      </p:sp>
    </p:spTree>
    <p:extLst>
      <p:ext uri="{BB962C8B-B14F-4D97-AF65-F5344CB8AC3E}">
        <p14:creationId xmlns:p14="http://schemas.microsoft.com/office/powerpoint/2010/main" val="31236100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8200" y="365126"/>
            <a:ext cx="10515600" cy="744584"/>
          </a:xfrm>
        </p:spPr>
        <p:txBody>
          <a:bodyPr/>
          <a:lstStyle/>
          <a:p>
            <a:r>
              <a:rPr lang="es-AR"/>
              <a:t>NaiveBayes.ipynb</a:t>
            </a:r>
            <a:endParaRPr lang="es-AR" dirty="0"/>
          </a:p>
        </p:txBody>
      </p:sp>
      <p:graphicFrame>
        <p:nvGraphicFramePr>
          <p:cNvPr id="5" name="4 Tabla"/>
          <p:cNvGraphicFramePr>
            <a:graphicFrameLocks noGrp="1"/>
          </p:cNvGraphicFramePr>
          <p:nvPr>
            <p:extLst>
              <p:ext uri="{D42A27DB-BD31-4B8C-83A1-F6EECF244321}">
                <p14:modId xmlns:p14="http://schemas.microsoft.com/office/powerpoint/2010/main" val="2130001360"/>
              </p:ext>
            </p:extLst>
          </p:nvPr>
        </p:nvGraphicFramePr>
        <p:xfrm>
          <a:off x="1083784" y="2589790"/>
          <a:ext cx="9601070" cy="1905000"/>
        </p:xfrm>
        <a:graphic>
          <a:graphicData uri="http://schemas.openxmlformats.org/drawingml/2006/table">
            <a:tbl>
              <a:tblPr firstRow="1" bandRow="1">
                <a:tableStyleId>{5C22544A-7EE6-4342-B048-85BDC9FD1C3A}</a:tableStyleId>
              </a:tblPr>
              <a:tblGrid>
                <a:gridCol w="1600177">
                  <a:extLst>
                    <a:ext uri="{9D8B030D-6E8A-4147-A177-3AD203B41FA5}">
                      <a16:colId xmlns:a16="http://schemas.microsoft.com/office/drawing/2014/main" val="20000"/>
                    </a:ext>
                  </a:extLst>
                </a:gridCol>
                <a:gridCol w="2144240">
                  <a:extLst>
                    <a:ext uri="{9D8B030D-6E8A-4147-A177-3AD203B41FA5}">
                      <a16:colId xmlns:a16="http://schemas.microsoft.com/office/drawing/2014/main" val="20001"/>
                    </a:ext>
                  </a:extLst>
                </a:gridCol>
                <a:gridCol w="1824204">
                  <a:extLst>
                    <a:ext uri="{9D8B030D-6E8A-4147-A177-3AD203B41FA5}">
                      <a16:colId xmlns:a16="http://schemas.microsoft.com/office/drawing/2014/main" val="20002"/>
                    </a:ext>
                  </a:extLst>
                </a:gridCol>
                <a:gridCol w="672076">
                  <a:extLst>
                    <a:ext uri="{9D8B030D-6E8A-4147-A177-3AD203B41FA5}">
                      <a16:colId xmlns:a16="http://schemas.microsoft.com/office/drawing/2014/main" val="20003"/>
                    </a:ext>
                  </a:extLst>
                </a:gridCol>
                <a:gridCol w="2304256">
                  <a:extLst>
                    <a:ext uri="{9D8B030D-6E8A-4147-A177-3AD203B41FA5}">
                      <a16:colId xmlns:a16="http://schemas.microsoft.com/office/drawing/2014/main" val="20004"/>
                    </a:ext>
                  </a:extLst>
                </a:gridCol>
                <a:gridCol w="1056117">
                  <a:extLst>
                    <a:ext uri="{9D8B030D-6E8A-4147-A177-3AD203B41FA5}">
                      <a16:colId xmlns:a16="http://schemas.microsoft.com/office/drawing/2014/main" val="20005"/>
                    </a:ext>
                  </a:extLst>
                </a:gridCol>
              </a:tblGrid>
              <a:tr h="375920">
                <a:tc>
                  <a:txBody>
                    <a:bodyPr/>
                    <a:lstStyle/>
                    <a:p>
                      <a:r>
                        <a:rPr lang="es-AR" sz="1900" dirty="0"/>
                        <a:t>Nº </a:t>
                      </a:r>
                      <a:r>
                        <a:rPr lang="es-AR" sz="1900" baseline="0" dirty="0"/>
                        <a:t>doc.</a:t>
                      </a:r>
                      <a:endParaRPr lang="es-AR" sz="1900" dirty="0"/>
                    </a:p>
                  </a:txBody>
                  <a:tcPr marL="121920" marR="121920"/>
                </a:tc>
                <a:tc>
                  <a:txBody>
                    <a:bodyPr/>
                    <a:lstStyle/>
                    <a:p>
                      <a:r>
                        <a:rPr lang="es-AR" sz="1900"/>
                        <a:t>23667</a:t>
                      </a:r>
                      <a:endParaRPr lang="es-AR" sz="1900" dirty="0"/>
                    </a:p>
                  </a:txBody>
                  <a:tcPr marL="121920" marR="121920"/>
                </a:tc>
                <a:tc>
                  <a:txBody>
                    <a:bodyPr/>
                    <a:lstStyle/>
                    <a:p>
                      <a:r>
                        <a:rPr lang="es-AR" sz="1900"/>
                        <a:t>54154</a:t>
                      </a:r>
                      <a:endParaRPr lang="es-AR" sz="1900" dirty="0"/>
                    </a:p>
                  </a:txBody>
                  <a:tcPr marL="121920" marR="121920"/>
                </a:tc>
                <a:tc>
                  <a:txBody>
                    <a:bodyPr/>
                    <a:lstStyle/>
                    <a:p>
                      <a:r>
                        <a:rPr lang="es-AR" sz="1900" dirty="0"/>
                        <a:t>…</a:t>
                      </a:r>
                    </a:p>
                  </a:txBody>
                  <a:tcPr marL="121920" marR="121920"/>
                </a:tc>
                <a:tc>
                  <a:txBody>
                    <a:bodyPr/>
                    <a:lstStyle/>
                    <a:p>
                      <a:r>
                        <a:rPr lang="es-AR" sz="1900" dirty="0"/>
                        <a:t>Palabra</a:t>
                      </a:r>
                      <a:r>
                        <a:rPr lang="es-AR" sz="1900" baseline="0" dirty="0"/>
                        <a:t> N</a:t>
                      </a:r>
                      <a:endParaRPr lang="es-AR" sz="1900" dirty="0"/>
                    </a:p>
                  </a:txBody>
                  <a:tcPr marL="121920" marR="121920"/>
                </a:tc>
                <a:tc>
                  <a:txBody>
                    <a:bodyPr/>
                    <a:lstStyle/>
                    <a:p>
                      <a:r>
                        <a:rPr lang="es-AR" sz="1900" dirty="0"/>
                        <a:t>Clase</a:t>
                      </a:r>
                    </a:p>
                  </a:txBody>
                  <a:tcPr marL="121920" marR="121920"/>
                </a:tc>
                <a:extLst>
                  <a:ext uri="{0D108BD9-81ED-4DB2-BD59-A6C34878D82A}">
                    <a16:rowId xmlns:a16="http://schemas.microsoft.com/office/drawing/2014/main" val="10000"/>
                  </a:ext>
                </a:extLst>
              </a:tr>
              <a:tr h="375920">
                <a:tc>
                  <a:txBody>
                    <a:bodyPr/>
                    <a:lstStyle/>
                    <a:p>
                      <a:r>
                        <a:rPr lang="es-AR" sz="1900" dirty="0"/>
                        <a:t>1</a:t>
                      </a:r>
                    </a:p>
                  </a:txBody>
                  <a:tcPr marL="121920" marR="121920"/>
                </a:tc>
                <a:tc>
                  <a:txBody>
                    <a:bodyPr/>
                    <a:lstStyle/>
                    <a:p>
                      <a:r>
                        <a:rPr lang="es-AR" sz="1900" dirty="0"/>
                        <a:t>1</a:t>
                      </a:r>
                    </a:p>
                  </a:txBody>
                  <a:tcPr marL="121920" marR="121920"/>
                </a:tc>
                <a:tc>
                  <a:txBody>
                    <a:bodyPr/>
                    <a:lstStyle/>
                    <a:p>
                      <a:r>
                        <a:rPr lang="es-AR" sz="1900" dirty="0"/>
                        <a:t>0</a:t>
                      </a:r>
                    </a:p>
                  </a:txBody>
                  <a:tcPr marL="121920" marR="121920"/>
                </a:tc>
                <a:tc>
                  <a:txBody>
                    <a:bodyPr/>
                    <a:lstStyle/>
                    <a:p>
                      <a:r>
                        <a:rPr lang="es-AR" sz="1900" dirty="0"/>
                        <a:t>…</a:t>
                      </a:r>
                    </a:p>
                  </a:txBody>
                  <a:tcPr marL="121920" marR="121920"/>
                </a:tc>
                <a:tc>
                  <a:txBody>
                    <a:bodyPr/>
                    <a:lstStyle/>
                    <a:p>
                      <a:r>
                        <a:rPr lang="es-AR" sz="1900" dirty="0"/>
                        <a:t>5</a:t>
                      </a:r>
                    </a:p>
                  </a:txBody>
                  <a:tcPr marL="121920" marR="121920"/>
                </a:tc>
                <a:tc>
                  <a:txBody>
                    <a:bodyPr/>
                    <a:lstStyle/>
                    <a:p>
                      <a:r>
                        <a:rPr lang="es-AR" sz="1900"/>
                        <a:t>spam</a:t>
                      </a:r>
                      <a:endParaRPr lang="es-AR" sz="1900" dirty="0"/>
                    </a:p>
                  </a:txBody>
                  <a:tcPr marL="121920" marR="121920"/>
                </a:tc>
                <a:extLst>
                  <a:ext uri="{0D108BD9-81ED-4DB2-BD59-A6C34878D82A}">
                    <a16:rowId xmlns:a16="http://schemas.microsoft.com/office/drawing/2014/main" val="10001"/>
                  </a:ext>
                </a:extLst>
              </a:tr>
              <a:tr h="375920">
                <a:tc>
                  <a:txBody>
                    <a:bodyPr/>
                    <a:lstStyle/>
                    <a:p>
                      <a:r>
                        <a:rPr lang="es-AR" sz="1900" dirty="0"/>
                        <a:t>2</a:t>
                      </a:r>
                    </a:p>
                  </a:txBody>
                  <a:tcPr marL="121920" marR="121920"/>
                </a:tc>
                <a:tc>
                  <a:txBody>
                    <a:bodyPr/>
                    <a:lstStyle/>
                    <a:p>
                      <a:r>
                        <a:rPr lang="es-AR" sz="1900" dirty="0"/>
                        <a:t>2</a:t>
                      </a:r>
                    </a:p>
                  </a:txBody>
                  <a:tcPr marL="121920" marR="121920"/>
                </a:tc>
                <a:tc>
                  <a:txBody>
                    <a:bodyPr/>
                    <a:lstStyle/>
                    <a:p>
                      <a:r>
                        <a:rPr lang="es-AR" sz="1900" dirty="0"/>
                        <a:t>1</a:t>
                      </a:r>
                    </a:p>
                  </a:txBody>
                  <a:tcPr marL="121920" marR="121920"/>
                </a:tc>
                <a:tc>
                  <a:txBody>
                    <a:bodyPr/>
                    <a:lstStyle/>
                    <a:p>
                      <a:r>
                        <a:rPr lang="es-AR" sz="1900" dirty="0"/>
                        <a:t>…</a:t>
                      </a:r>
                    </a:p>
                  </a:txBody>
                  <a:tcPr marL="121920" marR="121920"/>
                </a:tc>
                <a:tc>
                  <a:txBody>
                    <a:bodyPr/>
                    <a:lstStyle/>
                    <a:p>
                      <a:r>
                        <a:rPr lang="es-AR" sz="1900" dirty="0"/>
                        <a:t>1</a:t>
                      </a:r>
                    </a:p>
                  </a:txBody>
                  <a:tcPr marL="121920" marR="121920"/>
                </a:tc>
                <a:tc>
                  <a:txBody>
                    <a:bodyPr/>
                    <a:lstStyle/>
                    <a:p>
                      <a:r>
                        <a:rPr lang="es-AR" sz="1900"/>
                        <a:t>spa</a:t>
                      </a:r>
                      <a:r>
                        <a:rPr lang="es-AR" sz="1900" dirty="0"/>
                        <a:t>m</a:t>
                      </a:r>
                    </a:p>
                  </a:txBody>
                  <a:tcPr marL="121920" marR="121920"/>
                </a:tc>
                <a:extLst>
                  <a:ext uri="{0D108BD9-81ED-4DB2-BD59-A6C34878D82A}">
                    <a16:rowId xmlns:a16="http://schemas.microsoft.com/office/drawing/2014/main" val="10002"/>
                  </a:ext>
                </a:extLst>
              </a:tr>
              <a:tr h="375920">
                <a:tc>
                  <a:txBody>
                    <a:bodyPr/>
                    <a:lstStyle/>
                    <a:p>
                      <a:r>
                        <a:rPr lang="es-AR" sz="1900" dirty="0"/>
                        <a:t>…</a:t>
                      </a:r>
                    </a:p>
                  </a:txBody>
                  <a:tcPr marL="121920" marR="121920"/>
                </a:tc>
                <a:tc>
                  <a:txBody>
                    <a:bodyPr/>
                    <a:lstStyle/>
                    <a:p>
                      <a:r>
                        <a:rPr lang="es-AR" sz="1900" dirty="0"/>
                        <a:t>…</a:t>
                      </a:r>
                    </a:p>
                  </a:txBody>
                  <a:tcPr marL="121920" marR="121920"/>
                </a:tc>
                <a:tc>
                  <a:txBody>
                    <a:bodyPr/>
                    <a:lstStyle/>
                    <a:p>
                      <a:r>
                        <a:rPr lang="es-AR" sz="1900" dirty="0"/>
                        <a:t>…</a:t>
                      </a:r>
                    </a:p>
                  </a:txBody>
                  <a:tcPr marL="121920" marR="121920"/>
                </a:tc>
                <a:tc>
                  <a:txBody>
                    <a:bodyPr/>
                    <a:lstStyle/>
                    <a:p>
                      <a:r>
                        <a:rPr lang="es-AR" sz="1900" dirty="0"/>
                        <a:t>…</a:t>
                      </a:r>
                    </a:p>
                  </a:txBody>
                  <a:tcPr marL="121920" marR="121920"/>
                </a:tc>
                <a:tc>
                  <a:txBody>
                    <a:bodyPr/>
                    <a:lstStyle/>
                    <a:p>
                      <a:r>
                        <a:rPr lang="es-AR" sz="1900" dirty="0"/>
                        <a:t>...</a:t>
                      </a:r>
                    </a:p>
                  </a:txBody>
                  <a:tcPr marL="121920" marR="121920"/>
                </a:tc>
                <a:tc>
                  <a:txBody>
                    <a:bodyPr/>
                    <a:lstStyle/>
                    <a:p>
                      <a:r>
                        <a:rPr lang="es-AR" sz="1900" dirty="0"/>
                        <a:t>…</a:t>
                      </a:r>
                    </a:p>
                  </a:txBody>
                  <a:tcPr marL="121920" marR="121920"/>
                </a:tc>
                <a:extLst>
                  <a:ext uri="{0D108BD9-81ED-4DB2-BD59-A6C34878D82A}">
                    <a16:rowId xmlns:a16="http://schemas.microsoft.com/office/drawing/2014/main" val="10003"/>
                  </a:ext>
                </a:extLst>
              </a:tr>
              <a:tr h="375920">
                <a:tc>
                  <a:txBody>
                    <a:bodyPr/>
                    <a:lstStyle/>
                    <a:p>
                      <a:r>
                        <a:rPr lang="es-AR" sz="1900"/>
                        <a:t>3000</a:t>
                      </a:r>
                      <a:endParaRPr lang="es-AR" sz="1900" dirty="0"/>
                    </a:p>
                  </a:txBody>
                  <a:tcPr marL="121920" marR="121920"/>
                </a:tc>
                <a:tc>
                  <a:txBody>
                    <a:bodyPr/>
                    <a:lstStyle/>
                    <a:p>
                      <a:r>
                        <a:rPr lang="es-AR" sz="1900" dirty="0"/>
                        <a:t>3</a:t>
                      </a:r>
                    </a:p>
                  </a:txBody>
                  <a:tcPr marL="121920" marR="121920"/>
                </a:tc>
                <a:tc>
                  <a:txBody>
                    <a:bodyPr/>
                    <a:lstStyle/>
                    <a:p>
                      <a:r>
                        <a:rPr lang="es-AR" sz="1900" dirty="0"/>
                        <a:t>2</a:t>
                      </a:r>
                    </a:p>
                  </a:txBody>
                  <a:tcPr marL="121920" marR="121920"/>
                </a:tc>
                <a:tc>
                  <a:txBody>
                    <a:bodyPr/>
                    <a:lstStyle/>
                    <a:p>
                      <a:r>
                        <a:rPr lang="es-AR" sz="1900" dirty="0"/>
                        <a:t>…</a:t>
                      </a:r>
                    </a:p>
                  </a:txBody>
                  <a:tcPr marL="121920" marR="121920"/>
                </a:tc>
                <a:tc>
                  <a:txBody>
                    <a:bodyPr/>
                    <a:lstStyle/>
                    <a:p>
                      <a:r>
                        <a:rPr lang="es-AR" sz="1900" dirty="0"/>
                        <a:t>2</a:t>
                      </a:r>
                    </a:p>
                  </a:txBody>
                  <a:tcPr marL="121920" marR="121920"/>
                </a:tc>
                <a:tc>
                  <a:txBody>
                    <a:bodyPr/>
                    <a:lstStyle/>
                    <a:p>
                      <a:r>
                        <a:rPr lang="es-AR" sz="1900"/>
                        <a:t>ha</a:t>
                      </a:r>
                      <a:r>
                        <a:rPr lang="es-AR" sz="1900" dirty="0"/>
                        <a:t>m</a:t>
                      </a:r>
                    </a:p>
                  </a:txBody>
                  <a:tcPr marL="121920" marR="121920"/>
                </a:tc>
                <a:extLst>
                  <a:ext uri="{0D108BD9-81ED-4DB2-BD59-A6C34878D82A}">
                    <a16:rowId xmlns:a16="http://schemas.microsoft.com/office/drawing/2014/main" val="10004"/>
                  </a:ext>
                </a:extLst>
              </a:tr>
            </a:tbl>
          </a:graphicData>
        </a:graphic>
      </p:graphicFrame>
      <p:sp>
        <p:nvSpPr>
          <p:cNvPr id="4" name="Abrir llave 3">
            <a:extLst>
              <a:ext uri="{FF2B5EF4-FFF2-40B4-BE49-F238E27FC236}">
                <a16:creationId xmlns:a16="http://schemas.microsoft.com/office/drawing/2014/main" id="{7840AB8C-F535-D7E0-A291-A6D5A530ACB4}"/>
              </a:ext>
            </a:extLst>
          </p:cNvPr>
          <p:cNvSpPr/>
          <p:nvPr/>
        </p:nvSpPr>
        <p:spPr>
          <a:xfrm rot="5400000">
            <a:off x="6011699" y="-1125069"/>
            <a:ext cx="257087" cy="6872748"/>
          </a:xfrm>
          <a:prstGeom prst="leftBrace">
            <a:avLst>
              <a:gd name="adj1" fmla="val 8333"/>
              <a:gd name="adj2" fmla="val 6173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6" name="Abrir llave 5">
            <a:extLst>
              <a:ext uri="{FF2B5EF4-FFF2-40B4-BE49-F238E27FC236}">
                <a16:creationId xmlns:a16="http://schemas.microsoft.com/office/drawing/2014/main" id="{87F5F830-DBBA-27E9-34EC-4481063B1CB4}"/>
              </a:ext>
            </a:extLst>
          </p:cNvPr>
          <p:cNvSpPr/>
          <p:nvPr/>
        </p:nvSpPr>
        <p:spPr>
          <a:xfrm rot="5400000">
            <a:off x="10056269" y="1795069"/>
            <a:ext cx="257087" cy="10000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 name="CuadroTexto 6">
            <a:extLst>
              <a:ext uri="{FF2B5EF4-FFF2-40B4-BE49-F238E27FC236}">
                <a16:creationId xmlns:a16="http://schemas.microsoft.com/office/drawing/2014/main" id="{FFEC7D71-8A52-3A48-DAD4-415F9861079B}"/>
              </a:ext>
            </a:extLst>
          </p:cNvPr>
          <p:cNvSpPr txBox="1"/>
          <p:nvPr/>
        </p:nvSpPr>
        <p:spPr>
          <a:xfrm>
            <a:off x="4924896" y="1738458"/>
            <a:ext cx="1774332" cy="369332"/>
          </a:xfrm>
          <a:prstGeom prst="rect">
            <a:avLst/>
          </a:prstGeom>
          <a:noFill/>
        </p:spPr>
        <p:txBody>
          <a:bodyPr wrap="none" rtlCol="0">
            <a:spAutoFit/>
          </a:bodyPr>
          <a:lstStyle/>
          <a:p>
            <a:r>
              <a:rPr lang="es-ES"/>
              <a:t>counts (features)</a:t>
            </a:r>
          </a:p>
        </p:txBody>
      </p:sp>
      <p:sp>
        <p:nvSpPr>
          <p:cNvPr id="8" name="CuadroTexto 7">
            <a:extLst>
              <a:ext uri="{FF2B5EF4-FFF2-40B4-BE49-F238E27FC236}">
                <a16:creationId xmlns:a16="http://schemas.microsoft.com/office/drawing/2014/main" id="{0EFFE391-996B-A8A9-3D52-1B44D39BB733}"/>
              </a:ext>
            </a:extLst>
          </p:cNvPr>
          <p:cNvSpPr txBox="1"/>
          <p:nvPr/>
        </p:nvSpPr>
        <p:spPr>
          <a:xfrm>
            <a:off x="9767614" y="1738458"/>
            <a:ext cx="834396" cy="369332"/>
          </a:xfrm>
          <a:prstGeom prst="rect">
            <a:avLst/>
          </a:prstGeom>
          <a:noFill/>
        </p:spPr>
        <p:txBody>
          <a:bodyPr wrap="none" rtlCol="0">
            <a:spAutoFit/>
          </a:bodyPr>
          <a:lstStyle/>
          <a:p>
            <a:r>
              <a:rPr lang="es-ES"/>
              <a:t>targets</a:t>
            </a:r>
          </a:p>
        </p:txBody>
      </p:sp>
      <p:sp>
        <p:nvSpPr>
          <p:cNvPr id="9" name="Abrir llave 8">
            <a:extLst>
              <a:ext uri="{FF2B5EF4-FFF2-40B4-BE49-F238E27FC236}">
                <a16:creationId xmlns:a16="http://schemas.microsoft.com/office/drawing/2014/main" id="{F323F9AB-1477-338D-B4A2-8F46A7F6B850}"/>
              </a:ext>
            </a:extLst>
          </p:cNvPr>
          <p:cNvSpPr/>
          <p:nvPr/>
        </p:nvSpPr>
        <p:spPr>
          <a:xfrm>
            <a:off x="818535" y="2959509"/>
            <a:ext cx="45719" cy="15352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 name="CuadroTexto 9">
            <a:extLst>
              <a:ext uri="{FF2B5EF4-FFF2-40B4-BE49-F238E27FC236}">
                <a16:creationId xmlns:a16="http://schemas.microsoft.com/office/drawing/2014/main" id="{65200914-5CB8-CA65-D3EE-3B8C9DB48C88}"/>
              </a:ext>
            </a:extLst>
          </p:cNvPr>
          <p:cNvSpPr txBox="1"/>
          <p:nvPr/>
        </p:nvSpPr>
        <p:spPr>
          <a:xfrm rot="16200000">
            <a:off x="79721" y="3487750"/>
            <a:ext cx="949299" cy="369332"/>
          </a:xfrm>
          <a:prstGeom prst="rect">
            <a:avLst/>
          </a:prstGeom>
          <a:noFill/>
        </p:spPr>
        <p:txBody>
          <a:bodyPr wrap="none" rtlCol="0">
            <a:spAutoFit/>
          </a:bodyPr>
          <a:lstStyle/>
          <a:p>
            <a:r>
              <a:rPr lang="es-ES"/>
              <a:t>samples</a:t>
            </a:r>
          </a:p>
        </p:txBody>
      </p:sp>
    </p:spTree>
    <p:extLst>
      <p:ext uri="{BB962C8B-B14F-4D97-AF65-F5344CB8AC3E}">
        <p14:creationId xmlns:p14="http://schemas.microsoft.com/office/powerpoint/2010/main" val="40835021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8C70C2-6AF9-C6E6-E625-0538BE9A97FA}"/>
              </a:ext>
            </a:extLst>
          </p:cNvPr>
          <p:cNvSpPr>
            <a:spLocks noGrp="1"/>
          </p:cNvSpPr>
          <p:nvPr>
            <p:ph type="title"/>
          </p:nvPr>
        </p:nvSpPr>
        <p:spPr/>
        <p:txBody>
          <a:bodyPr/>
          <a:lstStyle/>
          <a:p>
            <a:r>
              <a:rPr lang="es-ES"/>
              <a:t>K-means clustering</a:t>
            </a:r>
          </a:p>
        </p:txBody>
      </p:sp>
      <p:sp>
        <p:nvSpPr>
          <p:cNvPr id="3" name="Marcador de texto 2">
            <a:extLst>
              <a:ext uri="{FF2B5EF4-FFF2-40B4-BE49-F238E27FC236}">
                <a16:creationId xmlns:a16="http://schemas.microsoft.com/office/drawing/2014/main" id="{4C8EC138-FA82-BA6D-841B-57A7B4645932}"/>
              </a:ext>
            </a:extLst>
          </p:cNvPr>
          <p:cNvSpPr>
            <a:spLocks noGrp="1"/>
          </p:cNvSpPr>
          <p:nvPr>
            <p:ph type="body" idx="1"/>
          </p:nvPr>
        </p:nvSpPr>
        <p:spPr/>
        <p:txBody>
          <a:bodyPr/>
          <a:lstStyle/>
          <a:p>
            <a:r>
              <a:rPr lang="es-ES"/>
              <a:t>Agrupamiento K-Means</a:t>
            </a:r>
          </a:p>
        </p:txBody>
      </p:sp>
    </p:spTree>
    <p:extLst>
      <p:ext uri="{BB962C8B-B14F-4D97-AF65-F5344CB8AC3E}">
        <p14:creationId xmlns:p14="http://schemas.microsoft.com/office/powerpoint/2010/main" val="275131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AR" dirty="0"/>
              <a:t>Regresión Lineal</a:t>
            </a:r>
          </a:p>
        </p:txBody>
      </p:sp>
      <mc:AlternateContent xmlns:mc="http://schemas.openxmlformats.org/markup-compatibility/2006" xmlns:a14="http://schemas.microsoft.com/office/drawing/2010/main">
        <mc:Choice Requires="a14">
          <p:sp>
            <p:nvSpPr>
              <p:cNvPr id="2" name="1 Marcador de contenido"/>
              <p:cNvSpPr>
                <a:spLocks noGrp="1"/>
              </p:cNvSpPr>
              <p:nvPr>
                <p:ph idx="1"/>
              </p:nvPr>
            </p:nvSpPr>
            <p:spPr/>
            <p:txBody>
              <a:bodyPr>
                <a:normAutofit/>
              </a:bodyPr>
              <a:lstStyle/>
              <a:p>
                <a:pPr marL="0" indent="0">
                  <a:buNone/>
                </a:pPr>
                <a:r>
                  <a:rPr lang="es-ES" sz="2700" dirty="0"/>
                  <a:t>Cálculo</a:t>
                </a:r>
                <a:r>
                  <a:rPr lang="es-AR" sz="2700" dirty="0"/>
                  <a:t>:</a:t>
                </a:r>
              </a:p>
              <a:p>
                <a:r>
                  <a:rPr lang="es-ES" sz="2700" dirty="0"/>
                  <a:t>Mínimos Cuadrados Ordinarios o </a:t>
                </a:r>
                <a:r>
                  <a:rPr lang="es-AR" sz="2700" dirty="0"/>
                  <a:t>Ordinary Least Squares (OLS)</a:t>
                </a:r>
              </a:p>
              <a:p>
                <a:r>
                  <a:rPr lang="es-AR" sz="2700" dirty="0"/>
                  <a:t>Minimiza los errores (al cuadrado) entre cada punto y la línea</a:t>
                </a:r>
              </a:p>
              <a:p>
                <a14:m>
                  <m:oMath xmlns:m="http://schemas.openxmlformats.org/officeDocument/2006/math">
                    <m:r>
                      <a:rPr lang="es-AR" sz="2700" i="1">
                        <a:latin typeface="Cambria Math"/>
                      </a:rPr>
                      <m:t>𝑦</m:t>
                    </m:r>
                    <m:r>
                      <a:rPr lang="es-AR" sz="2700" i="1">
                        <a:latin typeface="Cambria Math"/>
                      </a:rPr>
                      <m:t>=</m:t>
                    </m:r>
                    <m:r>
                      <a:rPr lang="es-AR" sz="2700" i="1">
                        <a:latin typeface="Cambria Math"/>
                      </a:rPr>
                      <m:t>𝑚𝑥</m:t>
                    </m:r>
                    <m:r>
                      <a:rPr lang="es-AR" sz="2700" i="1">
                        <a:latin typeface="Cambria Math"/>
                      </a:rPr>
                      <m:t>+</m:t>
                    </m:r>
                    <m:r>
                      <a:rPr lang="es-AR" sz="2700" i="1">
                        <a:latin typeface="Cambria Math"/>
                      </a:rPr>
                      <m:t>𝑏</m:t>
                    </m:r>
                  </m:oMath>
                </a14:m>
                <a:endParaRPr lang="es-ES" sz="2700" dirty="0"/>
              </a:p>
              <a:p>
                <a:endParaRPr lang="es-ES" dirty="0"/>
              </a:p>
            </p:txBody>
          </p:sp>
        </mc:Choice>
        <mc:Fallback xmlns="">
          <p:sp>
            <p:nvSpPr>
              <p:cNvPr id="2" name="1 Marcador de contenido"/>
              <p:cNvSpPr>
                <a:spLocks noGrp="1" noRot="1" noChangeAspect="1" noMove="1" noResize="1" noEditPoints="1" noAdjustHandles="1" noChangeArrowheads="1" noChangeShapeType="1" noTextEdit="1"/>
              </p:cNvSpPr>
              <p:nvPr>
                <p:ph idx="1"/>
              </p:nvPr>
            </p:nvSpPr>
            <p:spPr>
              <a:blipFill rotWithShape="1">
                <a:blip r:embed="rId3"/>
                <a:stretch>
                  <a:fillRect l="-741" t="-898"/>
                </a:stretch>
              </a:blipFill>
            </p:spPr>
            <p:txBody>
              <a:bodyPr/>
              <a:lstStyle/>
              <a:p>
                <a:r>
                  <a:rPr lang="en-US">
                    <a:noFill/>
                  </a:rPr>
                  <a:t> </a:t>
                </a:r>
              </a:p>
            </p:txBody>
          </p:sp>
        </mc:Fallback>
      </mc:AlternateContent>
    </p:spTree>
    <p:extLst>
      <p:ext uri="{BB962C8B-B14F-4D97-AF65-F5344CB8AC3E}">
        <p14:creationId xmlns:p14="http://schemas.microsoft.com/office/powerpoint/2010/main" val="29762606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74E9DB9-9573-D2DE-A2A5-95DDA6D7A935}"/>
              </a:ext>
            </a:extLst>
          </p:cNvPr>
          <p:cNvSpPr>
            <a:spLocks noGrp="1"/>
          </p:cNvSpPr>
          <p:nvPr>
            <p:ph type="title"/>
          </p:nvPr>
        </p:nvSpPr>
        <p:spPr/>
        <p:txBody>
          <a:bodyPr/>
          <a:lstStyle/>
          <a:p>
            <a:r>
              <a:rPr lang="es-ES"/>
              <a:t>Demo</a:t>
            </a:r>
          </a:p>
        </p:txBody>
      </p:sp>
      <p:pic>
        <p:nvPicPr>
          <p:cNvPr id="6" name="Imagen 5">
            <a:hlinkClick r:id="rId3"/>
            <a:extLst>
              <a:ext uri="{FF2B5EF4-FFF2-40B4-BE49-F238E27FC236}">
                <a16:creationId xmlns:a16="http://schemas.microsoft.com/office/drawing/2014/main" id="{CD88D8CC-2DCC-436D-07ED-2236A048E20D}"/>
              </a:ext>
            </a:extLst>
          </p:cNvPr>
          <p:cNvPicPr>
            <a:picLocks noChangeAspect="1"/>
          </p:cNvPicPr>
          <p:nvPr/>
        </p:nvPicPr>
        <p:blipFill>
          <a:blip r:embed="rId4"/>
          <a:stretch>
            <a:fillRect/>
          </a:stretch>
        </p:blipFill>
        <p:spPr>
          <a:xfrm>
            <a:off x="2456942" y="1499918"/>
            <a:ext cx="7278116" cy="3858163"/>
          </a:xfrm>
          <a:prstGeom prst="rect">
            <a:avLst/>
          </a:prstGeom>
        </p:spPr>
      </p:pic>
    </p:spTree>
    <p:extLst>
      <p:ext uri="{BB962C8B-B14F-4D97-AF65-F5344CB8AC3E}">
        <p14:creationId xmlns:p14="http://schemas.microsoft.com/office/powerpoint/2010/main" val="1648521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BA2DBF2-315B-F73D-C401-8DD600557AAE}"/>
              </a:ext>
            </a:extLst>
          </p:cNvPr>
          <p:cNvSpPr>
            <a:spLocks noGrp="1"/>
          </p:cNvSpPr>
          <p:nvPr>
            <p:ph type="title"/>
          </p:nvPr>
        </p:nvSpPr>
        <p:spPr/>
        <p:txBody>
          <a:bodyPr/>
          <a:lstStyle/>
          <a:p>
            <a:r>
              <a:rPr lang="es-ES"/>
              <a:t>K-means clustering</a:t>
            </a:r>
          </a:p>
        </p:txBody>
      </p:sp>
      <p:sp>
        <p:nvSpPr>
          <p:cNvPr id="4" name="Marcador de contenido 3">
            <a:extLst>
              <a:ext uri="{FF2B5EF4-FFF2-40B4-BE49-F238E27FC236}">
                <a16:creationId xmlns:a16="http://schemas.microsoft.com/office/drawing/2014/main" id="{1FB6B939-F6B8-818D-9DB4-E9EEAE3DA9DA}"/>
              </a:ext>
            </a:extLst>
          </p:cNvPr>
          <p:cNvSpPr>
            <a:spLocks noGrp="1"/>
          </p:cNvSpPr>
          <p:nvPr>
            <p:ph idx="1"/>
          </p:nvPr>
        </p:nvSpPr>
        <p:spPr/>
        <p:txBody>
          <a:bodyPr/>
          <a:lstStyle/>
          <a:p>
            <a:r>
              <a:rPr lang="es-ES"/>
              <a:t>El </a:t>
            </a:r>
            <a:r>
              <a:rPr lang="es-ES" b="1"/>
              <a:t>Algoritmo de </a:t>
            </a:r>
            <a:r>
              <a:rPr lang="es-ES" b="1" i="1"/>
              <a:t>k</a:t>
            </a:r>
            <a:r>
              <a:rPr lang="es-ES" b="1"/>
              <a:t>-Means</a:t>
            </a:r>
            <a:r>
              <a:rPr lang="es-ES"/>
              <a:t> (o </a:t>
            </a:r>
            <a:r>
              <a:rPr lang="es-ES" b="1"/>
              <a:t>k-Medias</a:t>
            </a:r>
            <a:r>
              <a:rPr lang="es-ES"/>
              <a:t>) es un método de </a:t>
            </a:r>
            <a:r>
              <a:rPr lang="es-ES" b="1"/>
              <a:t>aprendizaje automático no supervisado</a:t>
            </a:r>
            <a:r>
              <a:rPr lang="es-ES"/>
              <a:t> muy popular, utilizado para resolver el problema de </a:t>
            </a:r>
            <a:r>
              <a:rPr lang="es-ES" b="1"/>
              <a:t>agrupamiento</a:t>
            </a:r>
            <a:r>
              <a:rPr lang="es-ES"/>
              <a:t> (</a:t>
            </a:r>
            <a:r>
              <a:rPr lang="es-ES" i="1"/>
              <a:t>clustering</a:t>
            </a:r>
            <a:r>
              <a:rPr lang="es-ES"/>
              <a:t>).</a:t>
            </a:r>
          </a:p>
          <a:p>
            <a:r>
              <a:rPr lang="es-ES"/>
              <a:t>Se utiliza para encontrar grupos naturales o patrones en un conjunto de datos donde las etiquetas o categorías son desconocidas de antemano.</a:t>
            </a:r>
          </a:p>
          <a:p>
            <a:pPr marL="0" indent="0">
              <a:buNone/>
            </a:pPr>
            <a:endParaRPr lang="es-ES"/>
          </a:p>
        </p:txBody>
      </p:sp>
    </p:spTree>
    <p:extLst>
      <p:ext uri="{BB962C8B-B14F-4D97-AF65-F5344CB8AC3E}">
        <p14:creationId xmlns:p14="http://schemas.microsoft.com/office/powerpoint/2010/main" val="22893293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6AD6EA-A277-9F34-979B-FB9CBBAE9417}"/>
              </a:ext>
            </a:extLst>
          </p:cNvPr>
          <p:cNvSpPr>
            <a:spLocks noGrp="1"/>
          </p:cNvSpPr>
          <p:nvPr>
            <p:ph type="title"/>
          </p:nvPr>
        </p:nvSpPr>
        <p:spPr/>
        <p:txBody>
          <a:bodyPr/>
          <a:lstStyle/>
          <a:p>
            <a:r>
              <a:rPr lang="es-ES"/>
              <a:t>Concepto y objetivo</a:t>
            </a:r>
          </a:p>
        </p:txBody>
      </p:sp>
      <p:sp>
        <p:nvSpPr>
          <p:cNvPr id="3" name="Marcador de contenido 2">
            <a:extLst>
              <a:ext uri="{FF2B5EF4-FFF2-40B4-BE49-F238E27FC236}">
                <a16:creationId xmlns:a16="http://schemas.microsoft.com/office/drawing/2014/main" id="{5DED357A-F0B6-4280-D8A1-EC479212CEFE}"/>
              </a:ext>
            </a:extLst>
          </p:cNvPr>
          <p:cNvSpPr>
            <a:spLocks noGrp="1"/>
          </p:cNvSpPr>
          <p:nvPr>
            <p:ph idx="1"/>
          </p:nvPr>
        </p:nvSpPr>
        <p:spPr/>
        <p:txBody>
          <a:bodyPr/>
          <a:lstStyle/>
          <a:p>
            <a:r>
              <a:rPr lang="es-ES"/>
              <a:t>El objetivo de k-Means es particionar N puntos de datos en k grupos (o clusters) predefinidos, de tal manera que cada punto pertenezca al cluster cuyo centroide (media) le sea más cercano.</a:t>
            </a:r>
          </a:p>
          <a:p>
            <a:r>
              <a:rPr lang="es-ES"/>
              <a:t>En esencia, busca que:</a:t>
            </a:r>
          </a:p>
          <a:p>
            <a:pPr lvl="1"/>
            <a:r>
              <a:rPr lang="es-ES"/>
              <a:t>Los puntos de datos dentro de un mismo cluster sean lo más similares posible entre sí.</a:t>
            </a:r>
          </a:p>
          <a:p>
            <a:pPr lvl="1"/>
            <a:r>
              <a:rPr lang="es-ES"/>
              <a:t>Los grupos sean lo más diferentes posible entre ellos.</a:t>
            </a:r>
          </a:p>
        </p:txBody>
      </p:sp>
      <p:pic>
        <p:nvPicPr>
          <p:cNvPr id="8" name="Imagen 7">
            <a:hlinkClick r:id="rId2"/>
            <a:extLst>
              <a:ext uri="{FF2B5EF4-FFF2-40B4-BE49-F238E27FC236}">
                <a16:creationId xmlns:a16="http://schemas.microsoft.com/office/drawing/2014/main" id="{B6B59896-9C99-99A5-05B6-A9C751F4BAF7}"/>
              </a:ext>
            </a:extLst>
          </p:cNvPr>
          <p:cNvPicPr>
            <a:picLocks noChangeAspect="1"/>
          </p:cNvPicPr>
          <p:nvPr/>
        </p:nvPicPr>
        <p:blipFill>
          <a:blip r:embed="rId3"/>
          <a:stretch>
            <a:fillRect/>
          </a:stretch>
        </p:blipFill>
        <p:spPr>
          <a:xfrm>
            <a:off x="3385110" y="4369343"/>
            <a:ext cx="5421779" cy="2065071"/>
          </a:xfrm>
          <a:prstGeom prst="rect">
            <a:avLst/>
          </a:prstGeom>
        </p:spPr>
      </p:pic>
    </p:spTree>
    <p:extLst>
      <p:ext uri="{BB962C8B-B14F-4D97-AF65-F5344CB8AC3E}">
        <p14:creationId xmlns:p14="http://schemas.microsoft.com/office/powerpoint/2010/main" val="41595332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D45791-D48B-D108-AB78-66887EF9B541}"/>
              </a:ext>
            </a:extLst>
          </p:cNvPr>
          <p:cNvSpPr>
            <a:spLocks noGrp="1"/>
          </p:cNvSpPr>
          <p:nvPr>
            <p:ph type="title"/>
          </p:nvPr>
        </p:nvSpPr>
        <p:spPr/>
        <p:txBody>
          <a:bodyPr/>
          <a:lstStyle/>
          <a:p>
            <a:r>
              <a:rPr lang="es-ES"/>
              <a:t>Funcionamiento</a:t>
            </a:r>
          </a:p>
        </p:txBody>
      </p:sp>
      <p:sp>
        <p:nvSpPr>
          <p:cNvPr id="3" name="Marcador de contenido 2">
            <a:extLst>
              <a:ext uri="{FF2B5EF4-FFF2-40B4-BE49-F238E27FC236}">
                <a16:creationId xmlns:a16="http://schemas.microsoft.com/office/drawing/2014/main" id="{7226D82E-1036-4CE4-9A99-713884C6C0B3}"/>
              </a:ext>
            </a:extLst>
          </p:cNvPr>
          <p:cNvSpPr>
            <a:spLocks noGrp="1"/>
          </p:cNvSpPr>
          <p:nvPr>
            <p:ph idx="1"/>
          </p:nvPr>
        </p:nvSpPr>
        <p:spPr/>
        <p:txBody>
          <a:bodyPr>
            <a:normAutofit fontScale="92500" lnSpcReduction="10000"/>
          </a:bodyPr>
          <a:lstStyle/>
          <a:p>
            <a:pPr marL="514350" indent="-514350">
              <a:buFont typeface="+mj-lt"/>
              <a:buAutoNum type="arabicPeriod"/>
            </a:pPr>
            <a:r>
              <a:rPr lang="es-ES" b="1"/>
              <a:t>Inicialización de k</a:t>
            </a:r>
            <a:r>
              <a:rPr lang="es-ES"/>
              <a:t>: Se elige </a:t>
            </a:r>
            <a:r>
              <a:rPr lang="es-ES" b="1"/>
              <a:t>el número k de clusters </a:t>
            </a:r>
            <a:r>
              <a:rPr lang="es-ES"/>
              <a:t>que se desean formar.</a:t>
            </a:r>
          </a:p>
          <a:p>
            <a:pPr marL="514350" indent="-514350">
              <a:buFont typeface="+mj-lt"/>
              <a:buAutoNum type="arabicPeriod"/>
            </a:pPr>
            <a:r>
              <a:rPr lang="es-ES" b="1"/>
              <a:t>Inicialización de Centroides</a:t>
            </a:r>
            <a:r>
              <a:rPr lang="es-ES"/>
              <a:t>: Se seleccionan k puntos </a:t>
            </a:r>
            <a:r>
              <a:rPr lang="es-ES" b="1"/>
              <a:t>aleatorios</a:t>
            </a:r>
            <a:r>
              <a:rPr lang="es-ES"/>
              <a:t> del conjunto de datos como los </a:t>
            </a:r>
            <a:r>
              <a:rPr lang="es-ES" b="1"/>
              <a:t>centroides iniciales</a:t>
            </a:r>
            <a:r>
              <a:rPr lang="es-ES"/>
              <a:t>.</a:t>
            </a:r>
          </a:p>
          <a:p>
            <a:pPr marL="514350" indent="-514350">
              <a:buFont typeface="+mj-lt"/>
              <a:buAutoNum type="arabicPeriod"/>
            </a:pPr>
            <a:r>
              <a:rPr lang="es-ES" b="1"/>
              <a:t>Medir la distancia </a:t>
            </a:r>
            <a:r>
              <a:rPr lang="es-ES"/>
              <a:t>entre cada punto y los centroides.</a:t>
            </a:r>
          </a:p>
          <a:p>
            <a:pPr marL="514350" indent="-514350">
              <a:buFont typeface="+mj-lt"/>
              <a:buAutoNum type="arabicPeriod"/>
            </a:pPr>
            <a:r>
              <a:rPr lang="es-ES" b="1"/>
              <a:t>Asignación de Puntos (Clustering)</a:t>
            </a:r>
            <a:r>
              <a:rPr lang="es-ES"/>
              <a:t>: Cada </a:t>
            </a:r>
            <a:r>
              <a:rPr lang="es-ES" b="1"/>
              <a:t>punto de datos se asigna al centroide más cercano</a:t>
            </a:r>
            <a:r>
              <a:rPr lang="es-ES"/>
              <a:t> (generalmente utilizando la distancia euclidiana). </a:t>
            </a:r>
          </a:p>
          <a:p>
            <a:pPr marL="514350" indent="-514350">
              <a:buFont typeface="+mj-lt"/>
              <a:buAutoNum type="arabicPeriod"/>
            </a:pPr>
            <a:r>
              <a:rPr lang="es-ES" b="1"/>
              <a:t>Actualización de Centroides</a:t>
            </a:r>
            <a:r>
              <a:rPr lang="es-ES"/>
              <a:t>: Se recalcula la posición de cada centroide, tomando la </a:t>
            </a:r>
            <a:r>
              <a:rPr lang="es-ES" b="1"/>
              <a:t>media</a:t>
            </a:r>
            <a:r>
              <a:rPr lang="es-ES"/>
              <a:t> de todos los puntos que le fueron asignados.</a:t>
            </a:r>
          </a:p>
          <a:p>
            <a:pPr marL="514350" indent="-514350">
              <a:buFont typeface="+mj-lt"/>
              <a:buAutoNum type="arabicPeriod"/>
            </a:pPr>
            <a:r>
              <a:rPr lang="es-ES" b="1"/>
              <a:t>Iteración</a:t>
            </a:r>
            <a:r>
              <a:rPr lang="es-ES"/>
              <a:t>: Los pasos 3 y 4 se repiten hasta que:</a:t>
            </a:r>
          </a:p>
          <a:p>
            <a:pPr lvl="1"/>
            <a:r>
              <a:rPr lang="es-ES"/>
              <a:t>Los centroides ya no cambien de posición.</a:t>
            </a:r>
          </a:p>
          <a:p>
            <a:pPr lvl="1"/>
            <a:r>
              <a:rPr lang="es-ES"/>
              <a:t>Se alcance un número máximo de iteraciones.</a:t>
            </a:r>
          </a:p>
        </p:txBody>
      </p:sp>
    </p:spTree>
    <p:extLst>
      <p:ext uri="{BB962C8B-B14F-4D97-AF65-F5344CB8AC3E}">
        <p14:creationId xmlns:p14="http://schemas.microsoft.com/office/powerpoint/2010/main" val="26883615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E027BF-F132-F4F1-AAA3-A6A746657B99}"/>
              </a:ext>
            </a:extLst>
          </p:cNvPr>
          <p:cNvSpPr>
            <a:spLocks noGrp="1"/>
          </p:cNvSpPr>
          <p:nvPr>
            <p:ph type="title"/>
          </p:nvPr>
        </p:nvSpPr>
        <p:spPr/>
        <p:txBody>
          <a:bodyPr/>
          <a:lstStyle/>
          <a:p>
            <a:r>
              <a:rPr lang="es-ES"/>
              <a:t>Funcionamiento	</a:t>
            </a:r>
          </a:p>
        </p:txBody>
      </p:sp>
      <p:sp>
        <p:nvSpPr>
          <p:cNvPr id="3" name="Marcador de contenido 2">
            <a:extLst>
              <a:ext uri="{FF2B5EF4-FFF2-40B4-BE49-F238E27FC236}">
                <a16:creationId xmlns:a16="http://schemas.microsoft.com/office/drawing/2014/main" id="{83DDB86D-2E09-88CB-83EF-0ADCB6B323E1}"/>
              </a:ext>
            </a:extLst>
          </p:cNvPr>
          <p:cNvSpPr>
            <a:spLocks noGrp="1"/>
          </p:cNvSpPr>
          <p:nvPr>
            <p:ph idx="1"/>
          </p:nvPr>
        </p:nvSpPr>
        <p:spPr/>
        <p:txBody>
          <a:bodyPr/>
          <a:lstStyle/>
          <a:p>
            <a:pPr marL="0" indent="0">
              <a:buNone/>
            </a:pPr>
            <a:r>
              <a:rPr lang="es-ES"/>
              <a:t>Para el mismo k, se prueban distintos cetroides aleatorios</a:t>
            </a:r>
          </a:p>
          <a:p>
            <a:r>
              <a:rPr lang="es-ES"/>
              <a:t>Se elige el que tenga menos variación</a:t>
            </a:r>
          </a:p>
          <a:p>
            <a:pPr marL="0" indent="0">
              <a:buNone/>
            </a:pPr>
            <a:r>
              <a:rPr lang="es-ES"/>
              <a:t>Para distintos k, se elige el número óptimo con el método “elbow”</a:t>
            </a:r>
          </a:p>
        </p:txBody>
      </p:sp>
    </p:spTree>
    <p:extLst>
      <p:ext uri="{BB962C8B-B14F-4D97-AF65-F5344CB8AC3E}">
        <p14:creationId xmlns:p14="http://schemas.microsoft.com/office/powerpoint/2010/main" val="26587302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218CB2-868D-A825-8FC8-3741687D529D}"/>
              </a:ext>
            </a:extLst>
          </p:cNvPr>
          <p:cNvSpPr>
            <a:spLocks noGrp="1"/>
          </p:cNvSpPr>
          <p:nvPr>
            <p:ph type="title"/>
          </p:nvPr>
        </p:nvSpPr>
        <p:spPr/>
        <p:txBody>
          <a:bodyPr/>
          <a:lstStyle/>
          <a:p>
            <a:r>
              <a:rPr lang="es-ES"/>
              <a:t>Funcionamiento paso a paso</a:t>
            </a:r>
          </a:p>
        </p:txBody>
      </p:sp>
      <p:pic>
        <p:nvPicPr>
          <p:cNvPr id="4" name="Imagen 3">
            <a:hlinkClick r:id="rId3"/>
            <a:extLst>
              <a:ext uri="{FF2B5EF4-FFF2-40B4-BE49-F238E27FC236}">
                <a16:creationId xmlns:a16="http://schemas.microsoft.com/office/drawing/2014/main" id="{135E9A3E-5174-BB33-362C-9C71B1A86755}"/>
              </a:ext>
            </a:extLst>
          </p:cNvPr>
          <p:cNvPicPr>
            <a:picLocks noChangeAspect="1"/>
          </p:cNvPicPr>
          <p:nvPr/>
        </p:nvPicPr>
        <p:blipFill>
          <a:blip r:embed="rId4"/>
          <a:srcRect t="42552" b="33052"/>
          <a:stretch/>
        </p:blipFill>
        <p:spPr>
          <a:xfrm>
            <a:off x="732676" y="2987042"/>
            <a:ext cx="10726647" cy="1148080"/>
          </a:xfrm>
          <a:prstGeom prst="rect">
            <a:avLst/>
          </a:prstGeom>
        </p:spPr>
      </p:pic>
    </p:spTree>
    <p:extLst>
      <p:ext uri="{BB962C8B-B14F-4D97-AF65-F5344CB8AC3E}">
        <p14:creationId xmlns:p14="http://schemas.microsoft.com/office/powerpoint/2010/main" val="7798819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8E5364-3B70-5D95-AA3C-866838E57571}"/>
              </a:ext>
            </a:extLst>
          </p:cNvPr>
          <p:cNvSpPr>
            <a:spLocks noGrp="1"/>
          </p:cNvSpPr>
          <p:nvPr>
            <p:ph type="title"/>
          </p:nvPr>
        </p:nvSpPr>
        <p:spPr/>
        <p:txBody>
          <a:bodyPr/>
          <a:lstStyle/>
          <a:p>
            <a:r>
              <a:rPr lang="es-ES"/>
              <a:t>Para distintos centroides con k=3</a:t>
            </a:r>
          </a:p>
        </p:txBody>
      </p:sp>
      <p:pic>
        <p:nvPicPr>
          <p:cNvPr id="4" name="Imagen 3">
            <a:extLst>
              <a:ext uri="{FF2B5EF4-FFF2-40B4-BE49-F238E27FC236}">
                <a16:creationId xmlns:a16="http://schemas.microsoft.com/office/drawing/2014/main" id="{DD8A28ED-F902-74BA-70E2-800D44ACD47B}"/>
              </a:ext>
            </a:extLst>
          </p:cNvPr>
          <p:cNvPicPr>
            <a:picLocks noChangeAspect="1"/>
          </p:cNvPicPr>
          <p:nvPr/>
        </p:nvPicPr>
        <p:blipFill>
          <a:blip r:embed="rId2"/>
          <a:stretch>
            <a:fillRect/>
          </a:stretch>
        </p:blipFill>
        <p:spPr>
          <a:xfrm>
            <a:off x="670755" y="1605932"/>
            <a:ext cx="10850489" cy="4296375"/>
          </a:xfrm>
          <a:prstGeom prst="rect">
            <a:avLst/>
          </a:prstGeom>
        </p:spPr>
      </p:pic>
    </p:spTree>
    <p:extLst>
      <p:ext uri="{BB962C8B-B14F-4D97-AF65-F5344CB8AC3E}">
        <p14:creationId xmlns:p14="http://schemas.microsoft.com/office/powerpoint/2010/main" val="9396509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20255F-BC22-B73D-E714-6EC1EE83B511}"/>
              </a:ext>
            </a:extLst>
          </p:cNvPr>
          <p:cNvSpPr>
            <a:spLocks noGrp="1"/>
          </p:cNvSpPr>
          <p:nvPr>
            <p:ph type="title"/>
          </p:nvPr>
        </p:nvSpPr>
        <p:spPr/>
        <p:txBody>
          <a:bodyPr/>
          <a:lstStyle/>
          <a:p>
            <a:r>
              <a:rPr lang="es-ES"/>
              <a:t>Para distintas k</a:t>
            </a:r>
          </a:p>
        </p:txBody>
      </p:sp>
      <p:pic>
        <p:nvPicPr>
          <p:cNvPr id="4" name="Imagen 3">
            <a:extLst>
              <a:ext uri="{FF2B5EF4-FFF2-40B4-BE49-F238E27FC236}">
                <a16:creationId xmlns:a16="http://schemas.microsoft.com/office/drawing/2014/main" id="{FBD2CD0A-4E06-DAAB-2B37-6EEEF38A496D}"/>
              </a:ext>
            </a:extLst>
          </p:cNvPr>
          <p:cNvPicPr>
            <a:picLocks noChangeAspect="1"/>
          </p:cNvPicPr>
          <p:nvPr/>
        </p:nvPicPr>
        <p:blipFill>
          <a:blip r:embed="rId2" cstate="email">
            <a:extLst>
              <a:ext uri="{28A0092B-C50C-407E-A947-70E740481C1C}">
                <a14:useLocalDpi xmlns:a14="http://schemas.microsoft.com/office/drawing/2010/main"/>
              </a:ext>
            </a:extLst>
          </a:blip>
          <a:srcRect t="-3269" b="3269"/>
          <a:stretch/>
        </p:blipFill>
        <p:spPr>
          <a:xfrm>
            <a:off x="1757679" y="1408516"/>
            <a:ext cx="8676642" cy="4040968"/>
          </a:xfrm>
          <a:prstGeom prst="rect">
            <a:avLst/>
          </a:prstGeom>
        </p:spPr>
      </p:pic>
    </p:spTree>
    <p:extLst>
      <p:ext uri="{BB962C8B-B14F-4D97-AF65-F5344CB8AC3E}">
        <p14:creationId xmlns:p14="http://schemas.microsoft.com/office/powerpoint/2010/main" val="32188155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0303D02-50E4-4FC2-D0D8-9547FD3F075F}"/>
              </a:ext>
            </a:extLst>
          </p:cNvPr>
          <p:cNvPicPr>
            <a:picLocks noChangeAspect="1"/>
          </p:cNvPicPr>
          <p:nvPr/>
        </p:nvPicPr>
        <p:blipFill>
          <a:blip r:embed="rId2"/>
          <a:stretch>
            <a:fillRect/>
          </a:stretch>
        </p:blipFill>
        <p:spPr>
          <a:xfrm>
            <a:off x="1751994" y="747338"/>
            <a:ext cx="8688012" cy="5363323"/>
          </a:xfrm>
          <a:prstGeom prst="rect">
            <a:avLst/>
          </a:prstGeom>
        </p:spPr>
      </p:pic>
    </p:spTree>
    <p:extLst>
      <p:ext uri="{BB962C8B-B14F-4D97-AF65-F5344CB8AC3E}">
        <p14:creationId xmlns:p14="http://schemas.microsoft.com/office/powerpoint/2010/main" val="10907948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E92A6A-FAB8-3F86-47DD-D7CC6D47CFE7}"/>
              </a:ext>
            </a:extLst>
          </p:cNvPr>
          <p:cNvSpPr>
            <a:spLocks noGrp="1"/>
          </p:cNvSpPr>
          <p:nvPr>
            <p:ph type="title"/>
          </p:nvPr>
        </p:nvSpPr>
        <p:spPr/>
        <p:txBody>
          <a:bodyPr/>
          <a:lstStyle/>
          <a:p>
            <a:r>
              <a:rPr lang="es-ES"/>
              <a:t>K-means clustering - A tener en cuenta</a:t>
            </a:r>
          </a:p>
        </p:txBody>
      </p:sp>
      <p:sp>
        <p:nvSpPr>
          <p:cNvPr id="3" name="Marcador de contenido 2">
            <a:extLst>
              <a:ext uri="{FF2B5EF4-FFF2-40B4-BE49-F238E27FC236}">
                <a16:creationId xmlns:a16="http://schemas.microsoft.com/office/drawing/2014/main" id="{687CFFDC-B7AF-C528-E0AB-DAA62D475601}"/>
              </a:ext>
            </a:extLst>
          </p:cNvPr>
          <p:cNvSpPr>
            <a:spLocks noGrp="1"/>
          </p:cNvSpPr>
          <p:nvPr>
            <p:ph idx="1"/>
          </p:nvPr>
        </p:nvSpPr>
        <p:spPr/>
        <p:txBody>
          <a:bodyPr>
            <a:normAutofit/>
          </a:bodyPr>
          <a:lstStyle/>
          <a:p>
            <a:pPr marL="285750" indent="-285750"/>
            <a:r>
              <a:rPr lang="es-ES"/>
              <a:t>K-Means no intenta asignar ningún significado a los clústeres que encuentra.</a:t>
            </a:r>
          </a:p>
          <a:p>
            <a:pPr marL="285750" indent="-285750"/>
            <a:r>
              <a:rPr lang="es-ES"/>
              <a:t>Depende de ti profundizar en los datos e intentar determinar ese significado.</a:t>
            </a:r>
          </a:p>
          <a:p>
            <a:pPr marL="285750" indent="-285750"/>
            <a:r>
              <a:rPr lang="es-ES" b="1"/>
              <a:t>Sensibilidad a valores atípicos:</a:t>
            </a:r>
            <a:r>
              <a:rPr lang="es-ES"/>
              <a:t> Los valores atípicos pueden influir desproporcionadamente en el cálculo del centroide, ya que el centroide es simplemente la </a:t>
            </a:r>
            <a:r>
              <a:rPr lang="es-ES" b="1"/>
              <a:t>media</a:t>
            </a:r>
            <a:r>
              <a:rPr lang="es-ES"/>
              <a:t> de todos los puntos de su grupo.</a:t>
            </a:r>
          </a:p>
          <a:p>
            <a:pPr marL="285750" indent="-285750"/>
            <a:r>
              <a:rPr lang="es-ES"/>
              <a:t>Asume que los </a:t>
            </a:r>
            <a:r>
              <a:rPr lang="es-ES" i="1"/>
              <a:t>clusters</a:t>
            </a:r>
            <a:r>
              <a:rPr lang="es-ES"/>
              <a:t> son </a:t>
            </a:r>
            <a:r>
              <a:rPr lang="es-ES" b="1"/>
              <a:t>esféricos, convexos</a:t>
            </a:r>
            <a:r>
              <a:rPr lang="es-ES"/>
              <a:t> y de </a:t>
            </a:r>
            <a:r>
              <a:rPr lang="es-ES" b="1"/>
              <a:t>tamaño similar</a:t>
            </a:r>
            <a:r>
              <a:rPr lang="es-ES"/>
              <a:t>.</a:t>
            </a:r>
          </a:p>
          <a:p>
            <a:pPr marL="0" indent="0">
              <a:buNone/>
            </a:pPr>
            <a:endParaRPr lang="es-ES"/>
          </a:p>
        </p:txBody>
      </p:sp>
    </p:spTree>
    <p:extLst>
      <p:ext uri="{BB962C8B-B14F-4D97-AF65-F5344CB8AC3E}">
        <p14:creationId xmlns:p14="http://schemas.microsoft.com/office/powerpoint/2010/main" val="3891201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AR"/>
              <a:t>Regresión Lineal</a:t>
            </a:r>
            <a:endParaRPr lang="es-AR" dirty="0"/>
          </a:p>
        </p:txBody>
      </p:sp>
      <mc:AlternateContent xmlns:mc="http://schemas.openxmlformats.org/markup-compatibility/2006" xmlns:a14="http://schemas.microsoft.com/office/drawing/2010/main">
        <mc:Choice Requires="a14">
          <p:sp>
            <p:nvSpPr>
              <p:cNvPr id="2" name="1 Marcador de contenido"/>
              <p:cNvSpPr>
                <a:spLocks noGrp="1"/>
              </p:cNvSpPr>
              <p:nvPr>
                <p:ph idx="1"/>
              </p:nvPr>
            </p:nvSpPr>
            <p:spPr>
              <a:xfrm>
                <a:off x="609600" y="1484789"/>
                <a:ext cx="10382944" cy="3816423"/>
              </a:xfrm>
            </p:spPr>
            <p:txBody>
              <a:bodyPr>
                <a:normAutofit fontScale="92500" lnSpcReduction="10000"/>
              </a:bodyPr>
              <a:lstStyle/>
              <a:p>
                <a:pPr marL="0" indent="0">
                  <a:buNone/>
                </a:pPr>
                <a:r>
                  <a:rPr lang="es-ES" dirty="0"/>
                  <a:t>Pendiente: </a:t>
                </a:r>
                <a14:m>
                  <m:oMath xmlns:m="http://schemas.openxmlformats.org/officeDocument/2006/math">
                    <m:r>
                      <a:rPr lang="es-ES" i="1">
                        <a:latin typeface="Cambria Math"/>
                      </a:rPr>
                      <m:t>𝑚</m:t>
                    </m:r>
                    <m:r>
                      <a:rPr lang="es-ES" i="1">
                        <a:latin typeface="Cambria Math"/>
                      </a:rPr>
                      <m:t>=</m:t>
                    </m:r>
                    <m:r>
                      <a:rPr lang="es-ES" i="1">
                        <a:latin typeface="Cambria Math"/>
                      </a:rPr>
                      <m:t>𝑟</m:t>
                    </m:r>
                    <m:f>
                      <m:fPr>
                        <m:ctrlPr>
                          <a:rPr lang="es-ES" i="1">
                            <a:latin typeface="Cambria Math" panose="02040503050406030204" pitchFamily="18" charset="0"/>
                          </a:rPr>
                        </m:ctrlPr>
                      </m:fPr>
                      <m:num>
                        <m:sSub>
                          <m:sSubPr>
                            <m:ctrlPr>
                              <a:rPr lang="es-ES" i="1">
                                <a:latin typeface="Cambria Math" panose="02040503050406030204" pitchFamily="18" charset="0"/>
                              </a:rPr>
                            </m:ctrlPr>
                          </m:sSubPr>
                          <m:e>
                            <m:r>
                              <a:rPr lang="es-ES" i="1">
                                <a:latin typeface="Cambria Math"/>
                              </a:rPr>
                              <m:t>𝑆</m:t>
                            </m:r>
                          </m:e>
                          <m:sub>
                            <m:r>
                              <a:rPr lang="es-ES" i="1">
                                <a:latin typeface="Cambria Math"/>
                              </a:rPr>
                              <m:t>𝑦</m:t>
                            </m:r>
                          </m:sub>
                        </m:sSub>
                      </m:num>
                      <m:den>
                        <m:sSub>
                          <m:sSubPr>
                            <m:ctrlPr>
                              <a:rPr lang="es-ES" i="1">
                                <a:latin typeface="Cambria Math" panose="02040503050406030204" pitchFamily="18" charset="0"/>
                              </a:rPr>
                            </m:ctrlPr>
                          </m:sSubPr>
                          <m:e>
                            <m:r>
                              <a:rPr lang="es-ES" i="1">
                                <a:latin typeface="Cambria Math"/>
                              </a:rPr>
                              <m:t>𝑆</m:t>
                            </m:r>
                          </m:e>
                          <m:sub>
                            <m:r>
                              <a:rPr lang="es-ES" i="1">
                                <a:latin typeface="Cambria Math"/>
                              </a:rPr>
                              <m:t>𝑥</m:t>
                            </m:r>
                          </m:sub>
                        </m:sSub>
                      </m:den>
                    </m:f>
                  </m:oMath>
                </a14:m>
                <a:endParaRPr lang="es-ES" dirty="0"/>
              </a:p>
              <a:p>
                <a14:m>
                  <m:oMath xmlns:m="http://schemas.openxmlformats.org/officeDocument/2006/math">
                    <m:sSub>
                      <m:sSubPr>
                        <m:ctrlPr>
                          <a:rPr lang="es-ES" i="1">
                            <a:latin typeface="Cambria Math" panose="02040503050406030204" pitchFamily="18" charset="0"/>
                          </a:rPr>
                        </m:ctrlPr>
                      </m:sSubPr>
                      <m:e>
                        <m:r>
                          <a:rPr lang="es-ES" i="1">
                            <a:latin typeface="Cambria Math"/>
                          </a:rPr>
                          <m:t>𝑆</m:t>
                        </m:r>
                      </m:e>
                      <m:sub>
                        <m:r>
                          <a:rPr lang="es-AR" b="0" i="1" smtClean="0">
                            <a:latin typeface="Cambria Math"/>
                          </a:rPr>
                          <m:t>𝑥</m:t>
                        </m:r>
                      </m:sub>
                    </m:sSub>
                  </m:oMath>
                </a14:m>
                <a:r>
                  <a:rPr lang="es-ES" dirty="0"/>
                  <a:t>: Desviación estándar en X </a:t>
                </a:r>
              </a:p>
              <a:p>
                <a14:m>
                  <m:oMath xmlns:m="http://schemas.openxmlformats.org/officeDocument/2006/math">
                    <m:sSub>
                      <m:sSubPr>
                        <m:ctrlPr>
                          <a:rPr lang="es-ES" i="1">
                            <a:latin typeface="Cambria Math" panose="02040503050406030204" pitchFamily="18" charset="0"/>
                          </a:rPr>
                        </m:ctrlPr>
                      </m:sSubPr>
                      <m:e>
                        <m:r>
                          <a:rPr lang="es-ES" i="1">
                            <a:latin typeface="Cambria Math"/>
                          </a:rPr>
                          <m:t>𝑆</m:t>
                        </m:r>
                      </m:e>
                      <m:sub>
                        <m:r>
                          <a:rPr lang="es-AR" b="0" i="1" smtClean="0">
                            <a:latin typeface="Cambria Math"/>
                          </a:rPr>
                          <m:t>𝑦</m:t>
                        </m:r>
                      </m:sub>
                    </m:sSub>
                  </m:oMath>
                </a14:m>
                <a:r>
                  <a:rPr lang="es-ES" dirty="0"/>
                  <a:t>: Desviación estándar en Y</a:t>
                </a:r>
              </a:p>
              <a:p>
                <a:r>
                  <a:rPr lang="es-ES" dirty="0"/>
                  <a:t>r: Coeficiente de Correlación</a:t>
                </a:r>
                <a:br>
                  <a:rPr lang="es-ES" dirty="0"/>
                </a:br>
                <a:br>
                  <a:rPr lang="es-ES" dirty="0"/>
                </a:br>
                <a14:m>
                  <m:oMath xmlns:m="http://schemas.openxmlformats.org/officeDocument/2006/math">
                    <m:r>
                      <a:rPr lang="es-AR" b="0" i="1" smtClean="0">
                        <a:latin typeface="Cambria Math"/>
                      </a:rPr>
                      <m:t>𝑟</m:t>
                    </m:r>
                    <m:r>
                      <a:rPr lang="es-AR" b="0" i="1" smtClean="0">
                        <a:latin typeface="Cambria Math"/>
                      </a:rPr>
                      <m:t>=</m:t>
                    </m:r>
                    <m:f>
                      <m:fPr>
                        <m:ctrlPr>
                          <a:rPr lang="es-AR" b="0" i="1" smtClean="0">
                            <a:latin typeface="Cambria Math" panose="02040503050406030204" pitchFamily="18" charset="0"/>
                          </a:rPr>
                        </m:ctrlPr>
                      </m:fPr>
                      <m:num>
                        <m:r>
                          <a:rPr lang="es-AR" b="0" i="1" smtClean="0">
                            <a:latin typeface="Cambria Math"/>
                          </a:rPr>
                          <m:t>1</m:t>
                        </m:r>
                      </m:num>
                      <m:den>
                        <m:r>
                          <a:rPr lang="es-AR" b="0" i="1" smtClean="0">
                            <a:latin typeface="Cambria Math"/>
                          </a:rPr>
                          <m:t>𝑁</m:t>
                        </m:r>
                        <m:r>
                          <a:rPr lang="es-AR" b="0" i="1" smtClean="0">
                            <a:latin typeface="Cambria Math"/>
                          </a:rPr>
                          <m:t>−1</m:t>
                        </m:r>
                      </m:den>
                    </m:f>
                    <m:nary>
                      <m:naryPr>
                        <m:chr m:val="∑"/>
                        <m:subHide m:val="on"/>
                        <m:supHide m:val="on"/>
                        <m:ctrlPr>
                          <a:rPr lang="es-AR" b="0" i="1" smtClean="0">
                            <a:latin typeface="Cambria Math" panose="02040503050406030204" pitchFamily="18" charset="0"/>
                          </a:rPr>
                        </m:ctrlPr>
                      </m:naryPr>
                      <m:sub/>
                      <m:sup/>
                      <m:e>
                        <m:d>
                          <m:dPr>
                            <m:ctrlPr>
                              <a:rPr lang="es-AR" b="0" i="1" smtClean="0">
                                <a:latin typeface="Cambria Math" panose="02040503050406030204" pitchFamily="18" charset="0"/>
                              </a:rPr>
                            </m:ctrlPr>
                          </m:dPr>
                          <m:e>
                            <m:f>
                              <m:fPr>
                                <m:ctrlPr>
                                  <a:rPr lang="es-AR" b="0" i="1" smtClean="0">
                                    <a:latin typeface="Cambria Math" panose="02040503050406030204" pitchFamily="18" charset="0"/>
                                  </a:rPr>
                                </m:ctrlPr>
                              </m:fPr>
                              <m:num>
                                <m:sSub>
                                  <m:sSubPr>
                                    <m:ctrlPr>
                                      <a:rPr lang="es-AR" b="0" i="1" smtClean="0">
                                        <a:latin typeface="Cambria Math" panose="02040503050406030204" pitchFamily="18" charset="0"/>
                                      </a:rPr>
                                    </m:ctrlPr>
                                  </m:sSubPr>
                                  <m:e>
                                    <m:r>
                                      <a:rPr lang="es-AR" b="0" i="1" smtClean="0">
                                        <a:latin typeface="Cambria Math"/>
                                      </a:rPr>
                                      <m:t>𝑥</m:t>
                                    </m:r>
                                  </m:e>
                                  <m:sub>
                                    <m:r>
                                      <a:rPr lang="es-AR" b="0" i="1" smtClean="0">
                                        <a:latin typeface="Cambria Math"/>
                                      </a:rPr>
                                      <m:t>1</m:t>
                                    </m:r>
                                  </m:sub>
                                </m:sSub>
                                <m:r>
                                  <a:rPr lang="es-AR" b="0" i="1" smtClean="0">
                                    <a:latin typeface="Cambria Math"/>
                                  </a:rPr>
                                  <m:t>−</m:t>
                                </m:r>
                                <m:acc>
                                  <m:accPr>
                                    <m:chr m:val="̅"/>
                                    <m:ctrlPr>
                                      <a:rPr lang="es-AR" b="0" i="1" smtClean="0">
                                        <a:latin typeface="Cambria Math" panose="02040503050406030204" pitchFamily="18" charset="0"/>
                                      </a:rPr>
                                    </m:ctrlPr>
                                  </m:accPr>
                                  <m:e>
                                    <m:r>
                                      <a:rPr lang="es-AR" b="0" i="1" smtClean="0">
                                        <a:latin typeface="Cambria Math"/>
                                      </a:rPr>
                                      <m:t>𝑥</m:t>
                                    </m:r>
                                  </m:e>
                                </m:acc>
                              </m:num>
                              <m:den>
                                <m:sSub>
                                  <m:sSubPr>
                                    <m:ctrlPr>
                                      <a:rPr lang="es-AR" b="0" i="1" smtClean="0">
                                        <a:latin typeface="Cambria Math" panose="02040503050406030204" pitchFamily="18" charset="0"/>
                                      </a:rPr>
                                    </m:ctrlPr>
                                  </m:sSubPr>
                                  <m:e>
                                    <m:r>
                                      <a:rPr lang="es-AR" b="0" i="1" smtClean="0">
                                        <a:latin typeface="Cambria Math"/>
                                      </a:rPr>
                                      <m:t>𝑆</m:t>
                                    </m:r>
                                  </m:e>
                                  <m:sub>
                                    <m:r>
                                      <a:rPr lang="es-AR" b="0" i="1" smtClean="0">
                                        <a:latin typeface="Cambria Math"/>
                                      </a:rPr>
                                      <m:t>𝑥</m:t>
                                    </m:r>
                                  </m:sub>
                                </m:sSub>
                              </m:den>
                            </m:f>
                          </m:e>
                        </m:d>
                        <m:d>
                          <m:dPr>
                            <m:ctrlPr>
                              <a:rPr lang="es-AR" b="0" i="1" smtClean="0">
                                <a:latin typeface="Cambria Math" panose="02040503050406030204" pitchFamily="18" charset="0"/>
                              </a:rPr>
                            </m:ctrlPr>
                          </m:dPr>
                          <m:e>
                            <m:f>
                              <m:fPr>
                                <m:ctrlPr>
                                  <a:rPr lang="es-AR" b="0" i="1" smtClean="0">
                                    <a:latin typeface="Cambria Math" panose="02040503050406030204" pitchFamily="18" charset="0"/>
                                  </a:rPr>
                                </m:ctrlPr>
                              </m:fPr>
                              <m:num>
                                <m:sSub>
                                  <m:sSubPr>
                                    <m:ctrlPr>
                                      <a:rPr lang="es-AR" b="0" i="1" smtClean="0">
                                        <a:latin typeface="Cambria Math" panose="02040503050406030204" pitchFamily="18" charset="0"/>
                                      </a:rPr>
                                    </m:ctrlPr>
                                  </m:sSubPr>
                                  <m:e>
                                    <m:r>
                                      <a:rPr lang="es-AR" b="0" i="1" smtClean="0">
                                        <a:latin typeface="Cambria Math"/>
                                      </a:rPr>
                                      <m:t>𝑦</m:t>
                                    </m:r>
                                  </m:e>
                                  <m:sub>
                                    <m:r>
                                      <a:rPr lang="es-AR" b="0" i="1" smtClean="0">
                                        <a:latin typeface="Cambria Math"/>
                                      </a:rPr>
                                      <m:t>1</m:t>
                                    </m:r>
                                  </m:sub>
                                </m:sSub>
                                <m:r>
                                  <a:rPr lang="es-AR" i="1">
                                    <a:latin typeface="Cambria Math"/>
                                  </a:rPr>
                                  <m:t>−</m:t>
                                </m:r>
                                <m:acc>
                                  <m:accPr>
                                    <m:chr m:val="̅"/>
                                    <m:ctrlPr>
                                      <a:rPr lang="es-AR" i="1">
                                        <a:latin typeface="Cambria Math" panose="02040503050406030204" pitchFamily="18" charset="0"/>
                                      </a:rPr>
                                    </m:ctrlPr>
                                  </m:accPr>
                                  <m:e>
                                    <m:r>
                                      <a:rPr lang="es-AR" b="0" i="1" smtClean="0">
                                        <a:latin typeface="Cambria Math"/>
                                      </a:rPr>
                                      <m:t>𝑦</m:t>
                                    </m:r>
                                  </m:e>
                                </m:acc>
                              </m:num>
                              <m:den>
                                <m:sSub>
                                  <m:sSubPr>
                                    <m:ctrlPr>
                                      <a:rPr lang="es-AR" b="0" i="1" smtClean="0">
                                        <a:latin typeface="Cambria Math" panose="02040503050406030204" pitchFamily="18" charset="0"/>
                                      </a:rPr>
                                    </m:ctrlPr>
                                  </m:sSubPr>
                                  <m:e>
                                    <m:r>
                                      <a:rPr lang="es-AR" b="0" i="1" smtClean="0">
                                        <a:latin typeface="Cambria Math"/>
                                      </a:rPr>
                                      <m:t>𝑆</m:t>
                                    </m:r>
                                  </m:e>
                                  <m:sub>
                                    <m:r>
                                      <a:rPr lang="es-AR" b="0" i="1" smtClean="0">
                                        <a:latin typeface="Cambria Math"/>
                                      </a:rPr>
                                      <m:t>𝑦</m:t>
                                    </m:r>
                                  </m:sub>
                                </m:sSub>
                              </m:den>
                            </m:f>
                          </m:e>
                        </m:d>
                      </m:e>
                    </m:nary>
                  </m:oMath>
                </a14:m>
                <a:endParaRPr lang="es-ES" dirty="0"/>
              </a:p>
              <a:p>
                <a:pPr marL="0" indent="0">
                  <a:buNone/>
                </a:pPr>
                <a:r>
                  <a:rPr lang="es-ES" dirty="0"/>
                  <a:t>Intersección: </a:t>
                </a:r>
                <a14:m>
                  <m:oMath xmlns:m="http://schemas.openxmlformats.org/officeDocument/2006/math">
                    <m:r>
                      <a:rPr lang="es-ES" i="1">
                        <a:latin typeface="Cambria Math"/>
                      </a:rPr>
                      <m:t>𝑏</m:t>
                    </m:r>
                    <m:r>
                      <a:rPr lang="es-ES" i="1">
                        <a:latin typeface="Cambria Math"/>
                      </a:rPr>
                      <m:t>=</m:t>
                    </m:r>
                    <m:acc>
                      <m:accPr>
                        <m:chr m:val="̅"/>
                        <m:ctrlPr>
                          <a:rPr lang="es-ES" i="1">
                            <a:latin typeface="Cambria Math" panose="02040503050406030204" pitchFamily="18" charset="0"/>
                          </a:rPr>
                        </m:ctrlPr>
                      </m:accPr>
                      <m:e>
                        <m:r>
                          <a:rPr lang="es-AR" i="1">
                            <a:latin typeface="Cambria Math"/>
                          </a:rPr>
                          <m:t>𝑦</m:t>
                        </m:r>
                      </m:e>
                    </m:acc>
                    <m:r>
                      <a:rPr lang="es-ES" i="1">
                        <a:latin typeface="Cambria Math"/>
                      </a:rPr>
                      <m:t>−</m:t>
                    </m:r>
                    <m:r>
                      <a:rPr lang="es-AR" i="1">
                        <a:latin typeface="Cambria Math"/>
                      </a:rPr>
                      <m:t>𝑚</m:t>
                    </m:r>
                    <m:acc>
                      <m:accPr>
                        <m:chr m:val="̅"/>
                        <m:ctrlPr>
                          <a:rPr lang="es-ES" i="1">
                            <a:latin typeface="Cambria Math" panose="02040503050406030204" pitchFamily="18" charset="0"/>
                          </a:rPr>
                        </m:ctrlPr>
                      </m:accPr>
                      <m:e>
                        <m:r>
                          <a:rPr lang="es-AR" i="1">
                            <a:latin typeface="Cambria Math"/>
                          </a:rPr>
                          <m:t>𝑥</m:t>
                        </m:r>
                      </m:e>
                    </m:acc>
                  </m:oMath>
                </a14:m>
                <a:r>
                  <a:rPr lang="es-AR" dirty="0"/>
                  <a:t>  </a:t>
                </a:r>
                <a:endParaRPr lang="es-ES" dirty="0"/>
              </a:p>
            </p:txBody>
          </p:sp>
        </mc:Choice>
        <mc:Fallback xmlns="">
          <p:sp>
            <p:nvSpPr>
              <p:cNvPr id="2" name="1 Marcador de contenido"/>
              <p:cNvSpPr>
                <a:spLocks noGrp="1" noRot="1" noChangeAspect="1" noMove="1" noResize="1" noEditPoints="1" noAdjustHandles="1" noChangeArrowheads="1" noChangeShapeType="1" noTextEdit="1"/>
              </p:cNvSpPr>
              <p:nvPr>
                <p:ph idx="1"/>
              </p:nvPr>
            </p:nvSpPr>
            <p:spPr>
              <a:xfrm>
                <a:off x="609600" y="1484789"/>
                <a:ext cx="10382944" cy="3816423"/>
              </a:xfrm>
              <a:blipFill>
                <a:blip r:embed="rId3"/>
                <a:stretch>
                  <a:fillRect l="-1057" t="-1118"/>
                </a:stretch>
              </a:blipFill>
            </p:spPr>
            <p:txBody>
              <a:bodyPr/>
              <a:lstStyle/>
              <a:p>
                <a:r>
                  <a:rPr lang="es-ES">
                    <a:noFill/>
                  </a:rPr>
                  <a:t> </a:t>
                </a:r>
              </a:p>
            </p:txBody>
          </p:sp>
        </mc:Fallback>
      </mc:AlternateContent>
    </p:spTree>
    <p:extLst>
      <p:ext uri="{BB962C8B-B14F-4D97-AF65-F5344CB8AC3E}">
        <p14:creationId xmlns:p14="http://schemas.microsoft.com/office/powerpoint/2010/main" val="34033181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35F894-0863-CB05-FEA3-EFD33924F328}"/>
              </a:ext>
            </a:extLst>
          </p:cNvPr>
          <p:cNvSpPr>
            <a:spLocks noGrp="1"/>
          </p:cNvSpPr>
          <p:nvPr>
            <p:ph type="title"/>
          </p:nvPr>
        </p:nvSpPr>
        <p:spPr/>
        <p:txBody>
          <a:bodyPr/>
          <a:lstStyle/>
          <a:p>
            <a:r>
              <a:rPr lang="es-ES"/>
              <a:t>Ejemplo</a:t>
            </a:r>
          </a:p>
        </p:txBody>
      </p:sp>
      <p:sp>
        <p:nvSpPr>
          <p:cNvPr id="3" name="Marcador de contenido 2">
            <a:extLst>
              <a:ext uri="{FF2B5EF4-FFF2-40B4-BE49-F238E27FC236}">
                <a16:creationId xmlns:a16="http://schemas.microsoft.com/office/drawing/2014/main" id="{FFE2BAE3-BAE1-9401-B89C-FD10D94F6555}"/>
              </a:ext>
            </a:extLst>
          </p:cNvPr>
          <p:cNvSpPr>
            <a:spLocks noGrp="1"/>
          </p:cNvSpPr>
          <p:nvPr>
            <p:ph idx="1"/>
          </p:nvPr>
        </p:nvSpPr>
        <p:spPr/>
        <p:txBody>
          <a:bodyPr/>
          <a:lstStyle/>
          <a:p>
            <a:r>
              <a:rPr lang="es-ES"/>
              <a:t>Abrir KMeans.ipynb </a:t>
            </a:r>
          </a:p>
        </p:txBody>
      </p:sp>
    </p:spTree>
    <p:extLst>
      <p:ext uri="{BB962C8B-B14F-4D97-AF65-F5344CB8AC3E}">
        <p14:creationId xmlns:p14="http://schemas.microsoft.com/office/powerpoint/2010/main" val="5686860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4F8096-07C3-626A-A560-8BD7A33F480A}"/>
              </a:ext>
            </a:extLst>
          </p:cNvPr>
          <p:cNvSpPr>
            <a:spLocks noGrp="1"/>
          </p:cNvSpPr>
          <p:nvPr>
            <p:ph type="title"/>
          </p:nvPr>
        </p:nvSpPr>
        <p:spPr/>
        <p:txBody>
          <a:bodyPr/>
          <a:lstStyle/>
          <a:p>
            <a:r>
              <a:rPr lang="es-ES"/>
              <a:t>Ejercicio</a:t>
            </a:r>
          </a:p>
        </p:txBody>
      </p:sp>
      <p:sp>
        <p:nvSpPr>
          <p:cNvPr id="3" name="Marcador de contenido 2">
            <a:extLst>
              <a:ext uri="{FF2B5EF4-FFF2-40B4-BE49-F238E27FC236}">
                <a16:creationId xmlns:a16="http://schemas.microsoft.com/office/drawing/2014/main" id="{F1D4787E-CB5D-B5B2-685C-46F133C4CF04}"/>
              </a:ext>
            </a:extLst>
          </p:cNvPr>
          <p:cNvSpPr>
            <a:spLocks noGrp="1"/>
          </p:cNvSpPr>
          <p:nvPr>
            <p:ph idx="1"/>
          </p:nvPr>
        </p:nvSpPr>
        <p:spPr/>
        <p:txBody>
          <a:bodyPr/>
          <a:lstStyle/>
          <a:p>
            <a:r>
              <a:rPr lang="es-ES"/>
              <a:t>Al ejercicio anterior añadir una forma de buscar el número de k óptimo</a:t>
            </a:r>
          </a:p>
          <a:p>
            <a:r>
              <a:rPr lang="es-ES"/>
              <a:t>Usar el dataset en Kaggle del FIFA 22 con estadísticas de los jugadores para agrupar los jugadores por </a:t>
            </a:r>
            <a:r>
              <a:rPr lang="en-US"/>
              <a:t>['overall', 'potential','wage_eur', 'value_eur','age’]</a:t>
            </a:r>
            <a:r>
              <a:rPr lang="es-ES"/>
              <a:t> </a:t>
            </a:r>
          </a:p>
          <a:p>
            <a:r>
              <a:rPr lang="en-US">
                <a:hlinkClick r:id="rId2"/>
              </a:rPr>
              <a:t>FIFA dataset</a:t>
            </a:r>
            <a:endParaRPr lang="es-ES"/>
          </a:p>
          <a:p>
            <a:endParaRPr lang="en-US"/>
          </a:p>
        </p:txBody>
      </p:sp>
    </p:spTree>
    <p:extLst>
      <p:ext uri="{BB962C8B-B14F-4D97-AF65-F5344CB8AC3E}">
        <p14:creationId xmlns:p14="http://schemas.microsoft.com/office/powerpoint/2010/main" val="16004585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A521DFD-E359-37E6-BAAF-EC37CE2B684C}"/>
              </a:ext>
            </a:extLst>
          </p:cNvPr>
          <p:cNvSpPr>
            <a:spLocks noGrp="1"/>
          </p:cNvSpPr>
          <p:nvPr>
            <p:ph type="title"/>
          </p:nvPr>
        </p:nvSpPr>
        <p:spPr/>
        <p:txBody>
          <a:bodyPr/>
          <a:lstStyle/>
          <a:p>
            <a:r>
              <a:rPr lang="es-ES"/>
              <a:t>Decision Trees</a:t>
            </a:r>
          </a:p>
        </p:txBody>
      </p:sp>
    </p:spTree>
    <p:extLst>
      <p:ext uri="{BB962C8B-B14F-4D97-AF65-F5344CB8AC3E}">
        <p14:creationId xmlns:p14="http://schemas.microsoft.com/office/powerpoint/2010/main" val="717326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E5E54E-8DD8-420C-69B3-C049E997F416}"/>
              </a:ext>
            </a:extLst>
          </p:cNvPr>
          <p:cNvSpPr>
            <a:spLocks noGrp="1"/>
          </p:cNvSpPr>
          <p:nvPr>
            <p:ph type="title"/>
          </p:nvPr>
        </p:nvSpPr>
        <p:spPr/>
        <p:txBody>
          <a:bodyPr/>
          <a:lstStyle/>
          <a:p>
            <a:r>
              <a:rPr lang="es-ES"/>
              <a:t>Definición</a:t>
            </a:r>
          </a:p>
        </p:txBody>
      </p:sp>
      <p:sp>
        <p:nvSpPr>
          <p:cNvPr id="3" name="Marcador de contenido 2">
            <a:extLst>
              <a:ext uri="{FF2B5EF4-FFF2-40B4-BE49-F238E27FC236}">
                <a16:creationId xmlns:a16="http://schemas.microsoft.com/office/drawing/2014/main" id="{F575F0DC-3067-D422-BFC3-EE49C276A54C}"/>
              </a:ext>
            </a:extLst>
          </p:cNvPr>
          <p:cNvSpPr>
            <a:spLocks noGrp="1"/>
          </p:cNvSpPr>
          <p:nvPr>
            <p:ph idx="1"/>
          </p:nvPr>
        </p:nvSpPr>
        <p:spPr/>
        <p:txBody>
          <a:bodyPr/>
          <a:lstStyle/>
          <a:p>
            <a:r>
              <a:rPr lang="es-ES"/>
              <a:t>Los </a:t>
            </a:r>
            <a:r>
              <a:rPr lang="es-ES" b="1"/>
              <a:t>Árboles de Decisión</a:t>
            </a:r>
            <a:r>
              <a:rPr lang="es-ES"/>
              <a:t> son un algoritmo de </a:t>
            </a:r>
            <a:r>
              <a:rPr lang="es-ES" b="1"/>
              <a:t>aprendizaje supervisado</a:t>
            </a:r>
            <a:r>
              <a:rPr lang="es-ES"/>
              <a:t> que se utiliza tanto para tareas de </a:t>
            </a:r>
            <a:r>
              <a:rPr lang="es-ES" b="1"/>
              <a:t>clasificación</a:t>
            </a:r>
            <a:r>
              <a:rPr lang="es-ES"/>
              <a:t> como de </a:t>
            </a:r>
            <a:r>
              <a:rPr lang="es-ES" b="1"/>
              <a:t>regresión</a:t>
            </a:r>
            <a:r>
              <a:rPr lang="es-ES"/>
              <a:t>. Toman su nombre y estructura de los diagramas de árbol, siendo muy valorados por su </a:t>
            </a:r>
            <a:r>
              <a:rPr lang="es-ES" b="1"/>
              <a:t>fácil interpretación</a:t>
            </a:r>
            <a:r>
              <a:rPr lang="es-ES"/>
              <a:t>.</a:t>
            </a:r>
          </a:p>
          <a:p>
            <a:r>
              <a:rPr lang="es-ES"/>
              <a:t>El modelo predice el valor de una variable objetivo (la variable a predecir, o </a:t>
            </a:r>
            <a:r>
              <a:rPr lang="es-ES" i="1"/>
              <a:t>target</a:t>
            </a:r>
            <a:r>
              <a:rPr lang="es-ES"/>
              <a:t>) aprendiendo reglas de decisión simples inferidas a partir de las características (atributos) de los datos.</a:t>
            </a:r>
          </a:p>
          <a:p>
            <a:r>
              <a:rPr lang="es-ES"/>
              <a:t>Nos da un diagrama que nos ayuda a tomar decisiones con los límites de cada una.</a:t>
            </a:r>
          </a:p>
          <a:p>
            <a:endParaRPr lang="es-ES"/>
          </a:p>
        </p:txBody>
      </p:sp>
    </p:spTree>
    <p:extLst>
      <p:ext uri="{BB962C8B-B14F-4D97-AF65-F5344CB8AC3E}">
        <p14:creationId xmlns:p14="http://schemas.microsoft.com/office/powerpoint/2010/main" val="1615064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1423" t="12857"/>
          <a:stretch/>
        </p:blipFill>
        <p:spPr bwMode="auto">
          <a:xfrm>
            <a:off x="2946399" y="818761"/>
            <a:ext cx="6299202" cy="4874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1130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0997F5-7159-5344-874C-6CF0BFC21551}"/>
              </a:ext>
            </a:extLst>
          </p:cNvPr>
          <p:cNvSpPr>
            <a:spLocks noGrp="1"/>
          </p:cNvSpPr>
          <p:nvPr>
            <p:ph type="title"/>
          </p:nvPr>
        </p:nvSpPr>
        <p:spPr/>
        <p:txBody>
          <a:bodyPr/>
          <a:lstStyle/>
          <a:p>
            <a:r>
              <a:rPr lang="es-ES"/>
              <a:t>Ventajas</a:t>
            </a:r>
          </a:p>
        </p:txBody>
      </p:sp>
      <p:sp>
        <p:nvSpPr>
          <p:cNvPr id="3" name="Marcador de contenido 2">
            <a:extLst>
              <a:ext uri="{FF2B5EF4-FFF2-40B4-BE49-F238E27FC236}">
                <a16:creationId xmlns:a16="http://schemas.microsoft.com/office/drawing/2014/main" id="{0FB1761E-BB8C-E80C-380E-821ADEDAFFCB}"/>
              </a:ext>
            </a:extLst>
          </p:cNvPr>
          <p:cNvSpPr>
            <a:spLocks noGrp="1"/>
          </p:cNvSpPr>
          <p:nvPr>
            <p:ph idx="1"/>
          </p:nvPr>
        </p:nvSpPr>
        <p:spPr/>
        <p:txBody>
          <a:bodyPr/>
          <a:lstStyle/>
          <a:p>
            <a:pPr marL="0" indent="0">
              <a:buNone/>
            </a:pPr>
            <a:r>
              <a:rPr lang="es-ES"/>
              <a:t>Los árboles de decisión son muy populares porque:</a:t>
            </a:r>
          </a:p>
          <a:p>
            <a:pPr>
              <a:buFont typeface="Arial" panose="020B0604020202020204" pitchFamily="34" charset="0"/>
              <a:buChar char="•"/>
            </a:pPr>
            <a:r>
              <a:rPr lang="es-ES" b="1"/>
              <a:t>Fácil Interpretación (Explainable AI):</a:t>
            </a:r>
            <a:r>
              <a:rPr lang="es-ES"/>
              <a:t> Su estructura visual tipo diagrama de flujo permite entender cómo se llegó a una predicción.</a:t>
            </a:r>
          </a:p>
          <a:p>
            <a:pPr>
              <a:buFont typeface="Arial" panose="020B0604020202020204" pitchFamily="34" charset="0"/>
              <a:buChar char="•"/>
            </a:pPr>
            <a:r>
              <a:rPr lang="es-ES" b="1"/>
              <a:t>No Requieren Normalización:</a:t>
            </a:r>
            <a:r>
              <a:rPr lang="es-ES"/>
              <a:t> Pueden manejar datos numéricos y categóricos sin necesidad de escalamiento previo.</a:t>
            </a:r>
          </a:p>
          <a:p>
            <a:pPr>
              <a:buFont typeface="Arial" panose="020B0604020202020204" pitchFamily="34" charset="0"/>
              <a:buChar char="•"/>
            </a:pPr>
            <a:r>
              <a:rPr lang="es-ES" b="1"/>
              <a:t>Manejo de Variables:</a:t>
            </a:r>
            <a:r>
              <a:rPr lang="es-ES"/>
              <a:t> Pueden trabajar con variables de diferentes tipos (continuas, discretas, categóricas).</a:t>
            </a:r>
          </a:p>
          <a:p>
            <a:endParaRPr lang="es-ES"/>
          </a:p>
        </p:txBody>
      </p:sp>
    </p:spTree>
    <p:extLst>
      <p:ext uri="{BB962C8B-B14F-4D97-AF65-F5344CB8AC3E}">
        <p14:creationId xmlns:p14="http://schemas.microsoft.com/office/powerpoint/2010/main" val="14059073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350153-4152-3986-4587-A761E560AF98}"/>
              </a:ext>
            </a:extLst>
          </p:cNvPr>
          <p:cNvSpPr>
            <a:spLocks noGrp="1"/>
          </p:cNvSpPr>
          <p:nvPr>
            <p:ph type="title"/>
          </p:nvPr>
        </p:nvSpPr>
        <p:spPr/>
        <p:txBody>
          <a:bodyPr/>
          <a:lstStyle/>
          <a:p>
            <a:r>
              <a:rPr lang="es-ES"/>
              <a:t>La entropía</a:t>
            </a:r>
          </a:p>
        </p:txBody>
      </p:sp>
      <p:sp>
        <p:nvSpPr>
          <p:cNvPr id="3" name="Marcador de contenido 2">
            <a:extLst>
              <a:ext uri="{FF2B5EF4-FFF2-40B4-BE49-F238E27FC236}">
                <a16:creationId xmlns:a16="http://schemas.microsoft.com/office/drawing/2014/main" id="{695B35A7-7898-E3C7-BF3F-FFEE6D51156A}"/>
              </a:ext>
            </a:extLst>
          </p:cNvPr>
          <p:cNvSpPr>
            <a:spLocks noGrp="1"/>
          </p:cNvSpPr>
          <p:nvPr>
            <p:ph idx="1"/>
          </p:nvPr>
        </p:nvSpPr>
        <p:spPr/>
        <p:txBody>
          <a:bodyPr/>
          <a:lstStyle/>
          <a:p>
            <a:r>
              <a:rPr lang="es-ES"/>
              <a:t>Es una medida de la incertidumbre de una variable aleatoria</a:t>
            </a:r>
          </a:p>
          <a:p>
            <a:r>
              <a:rPr lang="es-ES"/>
              <a:t>La cantidad de información requerida para describir una variable</a:t>
            </a:r>
          </a:p>
        </p:txBody>
      </p:sp>
      <p:pic>
        <p:nvPicPr>
          <p:cNvPr id="5" name="Imagen 4">
            <a:extLst>
              <a:ext uri="{FF2B5EF4-FFF2-40B4-BE49-F238E27FC236}">
                <a16:creationId xmlns:a16="http://schemas.microsoft.com/office/drawing/2014/main" id="{CA99B8F7-D0CD-7B10-F831-8DB9DFC959AB}"/>
              </a:ext>
            </a:extLst>
          </p:cNvPr>
          <p:cNvPicPr>
            <a:picLocks noChangeAspect="1"/>
          </p:cNvPicPr>
          <p:nvPr/>
        </p:nvPicPr>
        <p:blipFill>
          <a:blip r:embed="rId2"/>
          <a:stretch>
            <a:fillRect/>
          </a:stretch>
        </p:blipFill>
        <p:spPr>
          <a:xfrm>
            <a:off x="1442719" y="2587053"/>
            <a:ext cx="8981442" cy="3736214"/>
          </a:xfrm>
          <a:prstGeom prst="rect">
            <a:avLst/>
          </a:prstGeom>
        </p:spPr>
      </p:pic>
    </p:spTree>
    <p:extLst>
      <p:ext uri="{BB962C8B-B14F-4D97-AF65-F5344CB8AC3E}">
        <p14:creationId xmlns:p14="http://schemas.microsoft.com/office/powerpoint/2010/main" val="36055577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61EF1A-A8D3-5630-35B2-F57FB126E88B}"/>
              </a:ext>
            </a:extLst>
          </p:cNvPr>
          <p:cNvSpPr>
            <a:spLocks noGrp="1"/>
          </p:cNvSpPr>
          <p:nvPr>
            <p:ph type="title"/>
          </p:nvPr>
        </p:nvSpPr>
        <p:spPr/>
        <p:txBody>
          <a:bodyPr/>
          <a:lstStyle/>
          <a:p>
            <a:r>
              <a:rPr lang="es-ES"/>
              <a:t>Funcionamiento</a:t>
            </a:r>
          </a:p>
        </p:txBody>
      </p:sp>
      <p:sp>
        <p:nvSpPr>
          <p:cNvPr id="3" name="Marcador de contenido 2">
            <a:extLst>
              <a:ext uri="{FF2B5EF4-FFF2-40B4-BE49-F238E27FC236}">
                <a16:creationId xmlns:a16="http://schemas.microsoft.com/office/drawing/2014/main" id="{100D2E2F-396A-6051-9C71-F6DDE5AD381C}"/>
              </a:ext>
            </a:extLst>
          </p:cNvPr>
          <p:cNvSpPr>
            <a:spLocks noGrp="1"/>
          </p:cNvSpPr>
          <p:nvPr>
            <p:ph idx="1"/>
          </p:nvPr>
        </p:nvSpPr>
        <p:spPr/>
        <p:txBody>
          <a:bodyPr>
            <a:normAutofit fontScale="77500" lnSpcReduction="20000"/>
          </a:bodyPr>
          <a:lstStyle/>
          <a:p>
            <a:pPr marL="514350" indent="-514350">
              <a:buFont typeface="+mj-lt"/>
              <a:buAutoNum type="arabicPeriod"/>
            </a:pPr>
            <a:r>
              <a:rPr lang="es-ES" sz="3300" b="1"/>
              <a:t>Inicio: Nodo Raíz</a:t>
            </a:r>
            <a:br>
              <a:rPr lang="es-ES" sz="3300"/>
            </a:br>
            <a:r>
              <a:rPr lang="es-ES" sz="3300"/>
              <a:t>Se comienza con todo el conjunto de datos en el </a:t>
            </a:r>
            <a:r>
              <a:rPr lang="es-ES" sz="3300" b="1"/>
              <a:t>Nodo Raíz</a:t>
            </a:r>
            <a:r>
              <a:rPr lang="es-ES" sz="3300"/>
              <a:t> y se calcula su </a:t>
            </a:r>
            <a:r>
              <a:rPr lang="es-ES" sz="3300" b="1"/>
              <a:t>impureza</a:t>
            </a:r>
            <a:r>
              <a:rPr lang="es-ES" sz="3300"/>
              <a:t> utilizando métricas como el </a:t>
            </a:r>
            <a:r>
              <a:rPr lang="es-ES" sz="3300" b="1"/>
              <a:t>Índice Gini</a:t>
            </a:r>
            <a:r>
              <a:rPr lang="es-ES" sz="3300"/>
              <a:t> o la </a:t>
            </a:r>
            <a:r>
              <a:rPr lang="es-ES" sz="3300" b="1"/>
              <a:t>Entropía</a:t>
            </a:r>
            <a:r>
              <a:rPr lang="es-ES" sz="3300"/>
              <a:t>. </a:t>
            </a:r>
          </a:p>
          <a:p>
            <a:pPr marL="514350" indent="-514350">
              <a:buFont typeface="+mj-lt"/>
              <a:buAutoNum type="arabicPeriod"/>
            </a:pPr>
            <a:r>
              <a:rPr lang="es-ES" sz="3300" b="1"/>
              <a:t>Búsqueda de la Mejor División</a:t>
            </a:r>
            <a:br>
              <a:rPr lang="es-ES" sz="3300"/>
            </a:br>
            <a:r>
              <a:rPr lang="es-ES" sz="3300"/>
              <a:t>El algoritmo prueba cada característica para encontrar el umbral de división óptimo. Elige la división que proporciona la </a:t>
            </a:r>
            <a:r>
              <a:rPr lang="es-ES" sz="3300" b="1"/>
              <a:t>menor entropía</a:t>
            </a:r>
            <a:r>
              <a:rPr lang="es-ES" sz="3300"/>
              <a:t>.</a:t>
            </a:r>
          </a:p>
          <a:p>
            <a:pPr marL="514350" indent="-514350">
              <a:buFont typeface="+mj-lt"/>
              <a:buAutoNum type="arabicPeriod"/>
            </a:pPr>
            <a:r>
              <a:rPr lang="es-ES" sz="3300" b="1"/>
              <a:t>Crecimiento del Árbol y Parada</a:t>
            </a:r>
            <a:br>
              <a:rPr lang="es-ES" sz="3300"/>
            </a:br>
            <a:r>
              <a:rPr lang="es-ES" sz="3300"/>
              <a:t>El nodo se divide en Nodos Hijos, y el proceso de búsqueda se repite en cada uno. El crecimiento se detiene (poda previa) cuando el nodo es puro o se cumplen límites (ej., profundidad máxima).</a:t>
            </a:r>
          </a:p>
          <a:p>
            <a:pPr marL="514350" indent="-514350">
              <a:buFont typeface="+mj-lt"/>
              <a:buAutoNum type="arabicPeriod"/>
            </a:pPr>
            <a:r>
              <a:rPr lang="es-ES" sz="3300" b="1"/>
              <a:t>Predicción: Nodos Hoja</a:t>
            </a:r>
            <a:br>
              <a:rPr lang="es-ES" sz="3300"/>
            </a:br>
            <a:r>
              <a:rPr lang="es-ES" sz="3300"/>
              <a:t>Los nodos finales son Nodos Hoja y no se dividen más. Su predicción es la clase mayoritaria de los datos que contienen.</a:t>
            </a:r>
            <a:br>
              <a:rPr lang="es-ES"/>
            </a:br>
            <a:endParaRPr lang="es-ES"/>
          </a:p>
          <a:p>
            <a:pPr marL="514350" indent="-514350">
              <a:buFont typeface="+mj-lt"/>
              <a:buAutoNum type="arabicPeriod"/>
            </a:pPr>
            <a:endParaRPr lang="es-ES"/>
          </a:p>
          <a:p>
            <a:endParaRPr lang="es-ES"/>
          </a:p>
        </p:txBody>
      </p:sp>
    </p:spTree>
    <p:extLst>
      <p:ext uri="{BB962C8B-B14F-4D97-AF65-F5344CB8AC3E}">
        <p14:creationId xmlns:p14="http://schemas.microsoft.com/office/powerpoint/2010/main" val="95456914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292366-8D05-7D32-9B23-0BA621587C82}"/>
              </a:ext>
            </a:extLst>
          </p:cNvPr>
          <p:cNvSpPr>
            <a:spLocks noGrp="1"/>
          </p:cNvSpPr>
          <p:nvPr>
            <p:ph type="title"/>
          </p:nvPr>
        </p:nvSpPr>
        <p:spPr/>
        <p:txBody>
          <a:bodyPr/>
          <a:lstStyle/>
          <a:p>
            <a:r>
              <a:rPr lang="es-ES"/>
              <a:t>Desventajas</a:t>
            </a:r>
          </a:p>
        </p:txBody>
      </p:sp>
      <p:sp>
        <p:nvSpPr>
          <p:cNvPr id="3" name="Marcador de contenido 2">
            <a:extLst>
              <a:ext uri="{FF2B5EF4-FFF2-40B4-BE49-F238E27FC236}">
                <a16:creationId xmlns:a16="http://schemas.microsoft.com/office/drawing/2014/main" id="{172D424B-588A-8C72-CC4D-689FE217B1E2}"/>
              </a:ext>
            </a:extLst>
          </p:cNvPr>
          <p:cNvSpPr>
            <a:spLocks noGrp="1"/>
          </p:cNvSpPr>
          <p:nvPr>
            <p:ph idx="1"/>
          </p:nvPr>
        </p:nvSpPr>
        <p:spPr/>
        <p:txBody>
          <a:bodyPr/>
          <a:lstStyle/>
          <a:p>
            <a:pPr marL="0" indent="0" algn="just">
              <a:buNone/>
            </a:pPr>
            <a:r>
              <a:rPr lang="es-ES"/>
              <a:t>El principal problema de un único Árbol de Decisión es que es propenso al </a:t>
            </a:r>
            <a:r>
              <a:rPr lang="es-ES" b="1"/>
              <a:t>sobreajuste</a:t>
            </a:r>
            <a:r>
              <a:rPr lang="es-ES"/>
              <a:t> (</a:t>
            </a:r>
            <a:r>
              <a:rPr lang="es-ES" i="1"/>
              <a:t>overfitting</a:t>
            </a:r>
            <a:r>
              <a:rPr lang="es-ES"/>
              <a:t>) y tiene alta varianza. Por esta razón, en la práctica se usan con mayor frecuencia métodos de </a:t>
            </a:r>
            <a:r>
              <a:rPr lang="es-ES" b="1"/>
              <a:t>ensamble</a:t>
            </a:r>
            <a:r>
              <a:rPr lang="es-ES"/>
              <a:t> que combinan múltiples árboles, como </a:t>
            </a:r>
            <a:r>
              <a:rPr lang="es-ES" b="1"/>
              <a:t>Random Forest</a:t>
            </a:r>
            <a:r>
              <a:rPr lang="es-ES"/>
              <a:t> (Bosques Aleatorios) para mejorar la precisión y robustez.</a:t>
            </a:r>
          </a:p>
        </p:txBody>
      </p:sp>
    </p:spTree>
    <p:extLst>
      <p:ext uri="{BB962C8B-B14F-4D97-AF65-F5344CB8AC3E}">
        <p14:creationId xmlns:p14="http://schemas.microsoft.com/office/powerpoint/2010/main" val="21606070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52433B-4C20-0C69-3FF5-14A2B41C5D27}"/>
              </a:ext>
            </a:extLst>
          </p:cNvPr>
          <p:cNvSpPr>
            <a:spLocks noGrp="1"/>
          </p:cNvSpPr>
          <p:nvPr>
            <p:ph type="title"/>
          </p:nvPr>
        </p:nvSpPr>
        <p:spPr/>
        <p:txBody>
          <a:bodyPr/>
          <a:lstStyle/>
          <a:p>
            <a:r>
              <a:rPr lang="es-ES"/>
              <a:t>Random forest</a:t>
            </a:r>
          </a:p>
        </p:txBody>
      </p:sp>
      <p:sp>
        <p:nvSpPr>
          <p:cNvPr id="3" name="Marcador de contenido 2">
            <a:extLst>
              <a:ext uri="{FF2B5EF4-FFF2-40B4-BE49-F238E27FC236}">
                <a16:creationId xmlns:a16="http://schemas.microsoft.com/office/drawing/2014/main" id="{AE10C70C-00CB-2DA0-41A6-1656A8E98194}"/>
              </a:ext>
            </a:extLst>
          </p:cNvPr>
          <p:cNvSpPr>
            <a:spLocks noGrp="1"/>
          </p:cNvSpPr>
          <p:nvPr>
            <p:ph idx="1"/>
          </p:nvPr>
        </p:nvSpPr>
        <p:spPr/>
        <p:txBody>
          <a:bodyPr>
            <a:normAutofit fontScale="70000" lnSpcReduction="20000"/>
          </a:bodyPr>
          <a:lstStyle/>
          <a:p>
            <a:pPr marL="0" indent="0">
              <a:buNone/>
            </a:pPr>
            <a:r>
              <a:rPr lang="es-ES"/>
              <a:t>Son un método que combina múltiples Árboles de Decisión para </a:t>
            </a:r>
            <a:r>
              <a:rPr lang="es-ES" b="1"/>
              <a:t>mejorar la precisión</a:t>
            </a:r>
            <a:r>
              <a:rPr lang="es-ES"/>
              <a:t> y </a:t>
            </a:r>
            <a:r>
              <a:rPr lang="es-ES" b="1"/>
              <a:t>reducir el sobreajuste</a:t>
            </a:r>
            <a:r>
              <a:rPr lang="es-ES"/>
              <a:t>.</a:t>
            </a:r>
          </a:p>
          <a:p>
            <a:pPr marL="514350" indent="-514350">
              <a:buAutoNum type="arabicPeriod"/>
            </a:pPr>
            <a:r>
              <a:rPr lang="es-ES"/>
              <a:t>Construcción del Bosque: El algoritmo introduce </a:t>
            </a:r>
            <a:r>
              <a:rPr lang="es-ES" b="1"/>
              <a:t>aleatoriedad</a:t>
            </a:r>
            <a:r>
              <a:rPr lang="es-ES"/>
              <a:t> en dos niveles para crear una colección de árboles diversos e independientes:</a:t>
            </a:r>
            <a:br>
              <a:rPr lang="es-ES"/>
            </a:br>
            <a:r>
              <a:rPr lang="es-ES"/>
              <a:t>Muestreo de datos</a:t>
            </a:r>
          </a:p>
          <a:p>
            <a:pPr marL="971550" lvl="1" indent="-514350">
              <a:buFont typeface="+mj-lt"/>
              <a:buAutoNum type="alphaLcParenR"/>
            </a:pPr>
            <a:r>
              <a:rPr lang="es-ES"/>
              <a:t>Se crean </a:t>
            </a:r>
            <a:r>
              <a:rPr lang="es-ES" b="1"/>
              <a:t>múltiples subconjuntos de datos</a:t>
            </a:r>
            <a:r>
              <a:rPr lang="es-ES"/>
              <a:t> de entrenamiento mediante </a:t>
            </a:r>
            <a:r>
              <a:rPr lang="es-ES" b="1"/>
              <a:t>muestreo con reemplazo</a:t>
            </a:r>
            <a:r>
              <a:rPr lang="es-ES"/>
              <a:t> (método </a:t>
            </a:r>
            <a:r>
              <a:rPr lang="es-ES" i="1"/>
              <a:t>bootstrap</a:t>
            </a:r>
            <a:r>
              <a:rPr lang="es-ES"/>
              <a:t>)</a:t>
            </a:r>
          </a:p>
          <a:p>
            <a:pPr marL="971550" lvl="1" indent="-514350">
              <a:buFont typeface="+mj-lt"/>
              <a:buAutoNum type="alphaLcParenR"/>
            </a:pPr>
            <a:r>
              <a:rPr lang="es-ES" b="1"/>
              <a:t>Cada árbol del bosque se entrena con uno de estos subconjuntos únicos</a:t>
            </a:r>
            <a:r>
              <a:rPr lang="es-ES"/>
              <a:t>.</a:t>
            </a:r>
          </a:p>
          <a:p>
            <a:pPr marL="457200" lvl="1" indent="0">
              <a:buNone/>
            </a:pPr>
            <a:r>
              <a:rPr lang="es-ES"/>
              <a:t>Aletoriedad de características:</a:t>
            </a:r>
          </a:p>
          <a:p>
            <a:pPr marL="914400" lvl="1" indent="-457200">
              <a:buFont typeface="+mj-lt"/>
              <a:buAutoNum type="alphaLcParenR"/>
            </a:pPr>
            <a:r>
              <a:rPr lang="es-ES"/>
              <a:t>Solo se considera un subconjunto aleatorio de todas las características. Esto asegura que los árboles no se vuelvan idénticos y evita que una única característica muy fuerte domine y se use en la raíz de todos los árboles.</a:t>
            </a:r>
          </a:p>
          <a:p>
            <a:pPr marL="514350" indent="-514350">
              <a:buAutoNum type="arabicPeriod"/>
            </a:pPr>
            <a:r>
              <a:rPr lang="es-ES"/>
              <a:t>Predicción de los Árboles Individuales</a:t>
            </a:r>
          </a:p>
          <a:p>
            <a:pPr marL="971550" lvl="1" indent="-514350">
              <a:buFont typeface="+mj-lt"/>
              <a:buAutoNum type="alphaLcParenR"/>
            </a:pPr>
            <a:r>
              <a:rPr lang="es-ES"/>
              <a:t>Cada árbol genera una </a:t>
            </a:r>
            <a:r>
              <a:rPr lang="es-ES" b="1"/>
              <a:t>predicción individual</a:t>
            </a:r>
            <a:r>
              <a:rPr lang="es-ES"/>
              <a:t> siguiendo su propia estructura de nodos y reglas.</a:t>
            </a:r>
          </a:p>
          <a:p>
            <a:pPr marL="514350" indent="-514350">
              <a:buAutoNum type="arabicPeriod"/>
            </a:pPr>
            <a:r>
              <a:rPr lang="es-ES"/>
              <a:t>Agregación y Decisión Final (Votación)</a:t>
            </a:r>
            <a:br>
              <a:rPr lang="es-ES"/>
            </a:br>
            <a:r>
              <a:rPr lang="es-ES"/>
              <a:t>El resultado final se determina agregando las predicciones de todos los árboles:</a:t>
            </a:r>
          </a:p>
          <a:p>
            <a:pPr marL="971550" lvl="1" indent="-514350">
              <a:buAutoNum type="arabicPeriod"/>
            </a:pPr>
            <a:r>
              <a:rPr lang="es-ES"/>
              <a:t>Clasificación: Se utiliza la votación por mayoría. La clase predicha es la que recibe el mayor número de votos de todos los árboles del bosque.</a:t>
            </a:r>
          </a:p>
          <a:p>
            <a:pPr marL="971550" lvl="1" indent="-514350">
              <a:buAutoNum type="arabicPeriod"/>
            </a:pPr>
            <a:r>
              <a:rPr lang="es-ES"/>
              <a:t>Regresión: Se utiliza el promedio de las predicciones de todos los árboles para obtener el valor final.</a:t>
            </a:r>
          </a:p>
        </p:txBody>
      </p:sp>
    </p:spTree>
    <p:extLst>
      <p:ext uri="{BB962C8B-B14F-4D97-AF65-F5344CB8AC3E}">
        <p14:creationId xmlns:p14="http://schemas.microsoft.com/office/powerpoint/2010/main" val="745067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AR" dirty="0"/>
              <a:t>Regresión Lineal</a:t>
            </a:r>
          </a:p>
        </p:txBody>
      </p:sp>
      <mc:AlternateContent xmlns:mc="http://schemas.openxmlformats.org/markup-compatibility/2006" xmlns:a14="http://schemas.microsoft.com/office/drawing/2010/main">
        <mc:Choice Requires="a14">
          <p:sp>
            <p:nvSpPr>
              <p:cNvPr id="6" name="5 Marcador de contenido"/>
              <p:cNvSpPr>
                <a:spLocks noGrp="1"/>
              </p:cNvSpPr>
              <p:nvPr>
                <p:ph idx="1"/>
              </p:nvPr>
            </p:nvSpPr>
            <p:spPr/>
            <p:txBody>
              <a:bodyPr>
                <a:normAutofit/>
              </a:bodyPr>
              <a:lstStyle/>
              <a:p>
                <a:pPr marL="0" indent="0">
                  <a:buNone/>
                </a:pPr>
                <a14:m>
                  <m:oMathPara xmlns:m="http://schemas.openxmlformats.org/officeDocument/2006/math">
                    <m:oMathParaPr>
                      <m:jc m:val="left"/>
                    </m:oMathParaPr>
                    <m:oMath xmlns:m="http://schemas.openxmlformats.org/officeDocument/2006/math">
                      <m:r>
                        <a:rPr lang="es-AR" i="1">
                          <a:latin typeface="Cambria Math"/>
                        </a:rPr>
                        <m:t>𝑚</m:t>
                      </m:r>
                      <m:r>
                        <a:rPr lang="es-AR" i="1">
                          <a:latin typeface="Cambria Math"/>
                        </a:rPr>
                        <m:t>=0,867</m:t>
                      </m:r>
                      <m:f>
                        <m:fPr>
                          <m:ctrlPr>
                            <a:rPr lang="es-AR" i="1">
                              <a:latin typeface="Cambria Math" panose="02040503050406030204" pitchFamily="18" charset="0"/>
                            </a:rPr>
                          </m:ctrlPr>
                        </m:fPr>
                        <m:num>
                          <m:r>
                            <a:rPr lang="es-AR" i="1">
                              <a:latin typeface="Cambria Math"/>
                            </a:rPr>
                            <m:t>1,73</m:t>
                          </m:r>
                        </m:num>
                        <m:den>
                          <m:r>
                            <a:rPr lang="es-AR" i="1">
                              <a:latin typeface="Cambria Math"/>
                            </a:rPr>
                            <m:t>4</m:t>
                          </m:r>
                        </m:den>
                      </m:f>
                      <m:r>
                        <a:rPr lang="es-AR" i="1">
                          <a:latin typeface="Cambria Math"/>
                        </a:rPr>
                        <m:t>=0.37</m:t>
                      </m:r>
                    </m:oMath>
                    <m:oMath xmlns:m="http://schemas.openxmlformats.org/officeDocument/2006/math">
                      <m:r>
                        <a:rPr lang="es-AR" i="1">
                          <a:latin typeface="Cambria Math"/>
                        </a:rPr>
                        <m:t>𝑏</m:t>
                      </m:r>
                      <m:r>
                        <a:rPr lang="es-AR" i="1">
                          <a:latin typeface="Cambria Math"/>
                        </a:rPr>
                        <m:t>=6−</m:t>
                      </m:r>
                      <m:d>
                        <m:dPr>
                          <m:ctrlPr>
                            <a:rPr lang="es-AR" i="1">
                              <a:latin typeface="Cambria Math" panose="02040503050406030204" pitchFamily="18" charset="0"/>
                            </a:rPr>
                          </m:ctrlPr>
                        </m:dPr>
                        <m:e>
                          <m:r>
                            <a:rPr lang="es-ES" i="1">
                              <a:latin typeface="Cambria Math" panose="02040503050406030204" pitchFamily="18" charset="0"/>
                            </a:rPr>
                            <m:t>4</m:t>
                          </m:r>
                          <m:r>
                            <a:rPr lang="es-AR" i="1">
                              <a:latin typeface="Cambria Math"/>
                            </a:rPr>
                            <m:t>∗0.</m:t>
                          </m:r>
                          <m:r>
                            <a:rPr lang="es-ES" i="1">
                              <a:latin typeface="Cambria Math" panose="02040503050406030204" pitchFamily="18" charset="0"/>
                            </a:rPr>
                            <m:t>3</m:t>
                          </m:r>
                          <m:r>
                            <a:rPr lang="es-AR" i="1">
                              <a:latin typeface="Cambria Math"/>
                            </a:rPr>
                            <m:t>7</m:t>
                          </m:r>
                        </m:e>
                      </m:d>
                      <m:r>
                        <a:rPr lang="es-AR" i="1">
                          <a:latin typeface="Cambria Math"/>
                        </a:rPr>
                        <m:t>=6−1.</m:t>
                      </m:r>
                      <m:r>
                        <a:rPr lang="es-ES" i="1">
                          <a:latin typeface="Cambria Math" panose="02040503050406030204" pitchFamily="18" charset="0"/>
                        </a:rPr>
                        <m:t>48</m:t>
                      </m:r>
                      <m:r>
                        <a:rPr lang="es-AR" i="1">
                          <a:latin typeface="Cambria Math"/>
                        </a:rPr>
                        <m:t>=4.</m:t>
                      </m:r>
                      <m:r>
                        <a:rPr lang="es-ES" i="1">
                          <a:latin typeface="Cambria Math" panose="02040503050406030204" pitchFamily="18" charset="0"/>
                        </a:rPr>
                        <m:t>52</m:t>
                      </m:r>
                    </m:oMath>
                  </m:oMathPara>
                </a14:m>
                <a:endParaRPr lang="es-AR" dirty="0"/>
              </a:p>
              <a:p>
                <a:pPr marL="0" indent="0">
                  <a:buNone/>
                </a:pPr>
                <a:endParaRPr lang="es-AR" dirty="0"/>
              </a:p>
              <a:p>
                <a:pPr marL="0" indent="0">
                  <a:buNone/>
                </a:pPr>
                <a14:m>
                  <m:oMathPara xmlns:m="http://schemas.openxmlformats.org/officeDocument/2006/math">
                    <m:oMathParaPr>
                      <m:jc m:val="left"/>
                    </m:oMathParaPr>
                    <m:oMath xmlns:m="http://schemas.openxmlformats.org/officeDocument/2006/math">
                      <m:r>
                        <a:rPr lang="es-AR" i="1">
                          <a:latin typeface="Cambria Math"/>
                        </a:rPr>
                        <m:t>𝑦</m:t>
                      </m:r>
                      <m:r>
                        <a:rPr lang="es-AR" i="1">
                          <a:latin typeface="Cambria Math"/>
                        </a:rPr>
                        <m:t>=0.37 ∗</m:t>
                      </m:r>
                      <m:r>
                        <a:rPr lang="es-AR" i="1">
                          <a:latin typeface="Cambria Math"/>
                        </a:rPr>
                        <m:t>𝑥</m:t>
                      </m:r>
                      <m:r>
                        <a:rPr lang="es-AR" i="1">
                          <a:latin typeface="Cambria Math"/>
                        </a:rPr>
                        <m:t>+4.52</m:t>
                      </m:r>
                    </m:oMath>
                  </m:oMathPara>
                </a14:m>
                <a:endParaRPr lang="es-AR" dirty="0"/>
              </a:p>
              <a:p>
                <a:pPr marL="0" indent="0">
                  <a:buNone/>
                </a:pPr>
                <a:endParaRPr lang="es-AR" dirty="0"/>
              </a:p>
              <a:p>
                <a:pPr marL="0" indent="0">
                  <a:buNone/>
                </a:pPr>
                <a:endParaRPr lang="es-AR" dirty="0"/>
              </a:p>
              <a:p>
                <a:pPr marL="0" indent="0">
                  <a:buNone/>
                </a:pPr>
                <a:r>
                  <a:rPr lang="es-AR" dirty="0"/>
                  <a:t>Abrir: regresión-lineal</a:t>
                </a:r>
              </a:p>
              <a:p>
                <a:pPr marL="0" indent="0">
                  <a:buNone/>
                </a:pPr>
                <a:endParaRPr lang="es-AR" b="0" dirty="0"/>
              </a:p>
              <a:p>
                <a:endParaRPr lang="es-AR" dirty="0"/>
              </a:p>
            </p:txBody>
          </p:sp>
        </mc:Choice>
        <mc:Fallback xmlns="">
          <p:sp>
            <p:nvSpPr>
              <p:cNvPr id="6" name="5 Marcador de contenido"/>
              <p:cNvSpPr>
                <a:spLocks noGrp="1" noRot="1" noChangeAspect="1" noMove="1" noResize="1" noEditPoints="1" noAdjustHandles="1" noChangeArrowheads="1" noChangeShapeType="1" noTextEdit="1"/>
              </p:cNvSpPr>
              <p:nvPr>
                <p:ph idx="1"/>
              </p:nvPr>
            </p:nvSpPr>
            <p:spPr>
              <a:blipFill>
                <a:blip r:embed="rId3"/>
                <a:stretch>
                  <a:fillRect l="-1217"/>
                </a:stretch>
              </a:blipFill>
            </p:spPr>
            <p:txBody>
              <a:bodyPr/>
              <a:lstStyle/>
              <a:p>
                <a:r>
                  <a:rPr lang="es-ES">
                    <a:noFill/>
                  </a:rPr>
                  <a:t> </a:t>
                </a:r>
              </a:p>
            </p:txBody>
          </p:sp>
        </mc:Fallback>
      </mc:AlternateContent>
      <p:pic>
        <p:nvPicPr>
          <p:cNvPr id="7" name="6 Imagen" descr="Recorte de pantall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1003" y="3295691"/>
            <a:ext cx="3771915" cy="2481744"/>
          </a:xfrm>
          <a:prstGeom prst="rect">
            <a:avLst/>
          </a:prstGeom>
        </p:spPr>
      </p:pic>
    </p:spTree>
    <p:extLst>
      <p:ext uri="{BB962C8B-B14F-4D97-AF65-F5344CB8AC3E}">
        <p14:creationId xmlns:p14="http://schemas.microsoft.com/office/powerpoint/2010/main" val="15364474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35F894-0863-CB05-FEA3-EFD33924F328}"/>
              </a:ext>
            </a:extLst>
          </p:cNvPr>
          <p:cNvSpPr>
            <a:spLocks noGrp="1"/>
          </p:cNvSpPr>
          <p:nvPr>
            <p:ph type="title"/>
          </p:nvPr>
        </p:nvSpPr>
        <p:spPr/>
        <p:txBody>
          <a:bodyPr/>
          <a:lstStyle/>
          <a:p>
            <a:r>
              <a:rPr lang="es-ES"/>
              <a:t>Ejemplo</a:t>
            </a:r>
          </a:p>
        </p:txBody>
      </p:sp>
      <p:sp>
        <p:nvSpPr>
          <p:cNvPr id="3" name="Marcador de contenido 2">
            <a:extLst>
              <a:ext uri="{FF2B5EF4-FFF2-40B4-BE49-F238E27FC236}">
                <a16:creationId xmlns:a16="http://schemas.microsoft.com/office/drawing/2014/main" id="{FFE2BAE3-BAE1-9401-B89C-FD10D94F6555}"/>
              </a:ext>
            </a:extLst>
          </p:cNvPr>
          <p:cNvSpPr>
            <a:spLocks noGrp="1"/>
          </p:cNvSpPr>
          <p:nvPr>
            <p:ph idx="1"/>
          </p:nvPr>
        </p:nvSpPr>
        <p:spPr/>
        <p:txBody>
          <a:bodyPr/>
          <a:lstStyle/>
          <a:p>
            <a:r>
              <a:rPr lang="es-ES"/>
              <a:t>Queremos construir un sistema para filtrar currículums basado en datos históricos de contratación.</a:t>
            </a:r>
          </a:p>
          <a:p>
            <a:r>
              <a:rPr lang="es-ES"/>
              <a:t>Tenemos una base de datos con algunos atributos importantes de los candidatos a un puesto de trabajo, y sabemos cuáles fueron contratados y cuáles no lo fueron.</a:t>
            </a:r>
          </a:p>
          <a:p>
            <a:r>
              <a:rPr lang="es-ES"/>
              <a:t>Podemos entrenar un árbol de decisión con estos datos y obtener un sistema para predecir si un candidato será contratado basándote en ellos.</a:t>
            </a:r>
          </a:p>
          <a:p>
            <a:r>
              <a:rPr lang="es-ES"/>
              <a:t>Descargar PastHires.csv y DecisionTree.ipynb</a:t>
            </a:r>
          </a:p>
        </p:txBody>
      </p:sp>
    </p:spTree>
    <p:extLst>
      <p:ext uri="{BB962C8B-B14F-4D97-AF65-F5344CB8AC3E}">
        <p14:creationId xmlns:p14="http://schemas.microsoft.com/office/powerpoint/2010/main" val="32826052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70560" y="1696678"/>
            <a:ext cx="10850880" cy="2855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ítulo 1">
            <a:extLst>
              <a:ext uri="{FF2B5EF4-FFF2-40B4-BE49-F238E27FC236}">
                <a16:creationId xmlns:a16="http://schemas.microsoft.com/office/drawing/2014/main" id="{B74C750E-B6DD-0CB0-5252-EBA5D86AC4F1}"/>
              </a:ext>
            </a:extLst>
          </p:cNvPr>
          <p:cNvSpPr>
            <a:spLocks noGrp="1"/>
          </p:cNvSpPr>
          <p:nvPr>
            <p:ph type="title"/>
          </p:nvPr>
        </p:nvSpPr>
        <p:spPr/>
        <p:txBody>
          <a:bodyPr/>
          <a:lstStyle/>
          <a:p>
            <a:r>
              <a:rPr lang="es-ES"/>
              <a:t>El dataset</a:t>
            </a:r>
          </a:p>
        </p:txBody>
      </p:sp>
    </p:spTree>
    <p:extLst>
      <p:ext uri="{BB962C8B-B14F-4D97-AF65-F5344CB8AC3E}">
        <p14:creationId xmlns:p14="http://schemas.microsoft.com/office/powerpoint/2010/main" val="24733496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142808" y="1007903"/>
            <a:ext cx="7021512" cy="4842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20363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4F8096-07C3-626A-A560-8BD7A33F480A}"/>
              </a:ext>
            </a:extLst>
          </p:cNvPr>
          <p:cNvSpPr>
            <a:spLocks noGrp="1"/>
          </p:cNvSpPr>
          <p:nvPr>
            <p:ph type="title"/>
          </p:nvPr>
        </p:nvSpPr>
        <p:spPr/>
        <p:txBody>
          <a:bodyPr/>
          <a:lstStyle/>
          <a:p>
            <a:r>
              <a:rPr lang="es-ES"/>
              <a:t>Ejercicio</a:t>
            </a:r>
          </a:p>
        </p:txBody>
      </p:sp>
      <p:sp>
        <p:nvSpPr>
          <p:cNvPr id="3" name="Marcador de contenido 2">
            <a:extLst>
              <a:ext uri="{FF2B5EF4-FFF2-40B4-BE49-F238E27FC236}">
                <a16:creationId xmlns:a16="http://schemas.microsoft.com/office/drawing/2014/main" id="{F1D4787E-CB5D-B5B2-685C-46F133C4CF04}"/>
              </a:ext>
            </a:extLst>
          </p:cNvPr>
          <p:cNvSpPr>
            <a:spLocks noGrp="1"/>
          </p:cNvSpPr>
          <p:nvPr>
            <p:ph idx="1"/>
          </p:nvPr>
        </p:nvSpPr>
        <p:spPr/>
        <p:txBody>
          <a:bodyPr/>
          <a:lstStyle/>
          <a:p>
            <a:endParaRPr lang="es-ES"/>
          </a:p>
        </p:txBody>
      </p:sp>
    </p:spTree>
    <p:extLst>
      <p:ext uri="{BB962C8B-B14F-4D97-AF65-F5344CB8AC3E}">
        <p14:creationId xmlns:p14="http://schemas.microsoft.com/office/powerpoint/2010/main" val="3681409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838200" y="365126"/>
            <a:ext cx="10515600" cy="744584"/>
          </a:xfrm>
        </p:spPr>
        <p:txBody>
          <a:bodyPr/>
          <a:lstStyle/>
          <a:p>
            <a:r>
              <a:rPr lang="es-AR" dirty="0"/>
              <a:t>Regresión Lineal</a:t>
            </a:r>
          </a:p>
        </p:txBody>
      </p:sp>
      <p:sp>
        <p:nvSpPr>
          <p:cNvPr id="6" name="5 Marcador de contenido"/>
          <p:cNvSpPr>
            <a:spLocks noGrp="1"/>
          </p:cNvSpPr>
          <p:nvPr>
            <p:ph idx="1"/>
          </p:nvPr>
        </p:nvSpPr>
        <p:spPr>
          <a:xfrm>
            <a:off x="838200" y="1367161"/>
            <a:ext cx="10515600" cy="4809802"/>
          </a:xfrm>
        </p:spPr>
        <p:txBody>
          <a:bodyPr>
            <a:normAutofit/>
          </a:bodyPr>
          <a:lstStyle/>
          <a:p>
            <a:pPr marL="0" indent="0">
              <a:buNone/>
            </a:pPr>
            <a:r>
              <a:rPr lang="es-AR" dirty="0"/>
              <a:t>Ejercicio: Al ejercicio de altura y tamaño manos calcular la regresión lineal con Excel y Python. Graficar los resultados.</a:t>
            </a:r>
          </a:p>
          <a:p>
            <a:endParaRPr lang="es-AR" dirty="0"/>
          </a:p>
        </p:txBody>
      </p:sp>
    </p:spTree>
    <p:extLst>
      <p:ext uri="{BB962C8B-B14F-4D97-AF65-F5344CB8AC3E}">
        <p14:creationId xmlns:p14="http://schemas.microsoft.com/office/powerpoint/2010/main" val="2446290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3 Título"/>
              <p:cNvSpPr>
                <a:spLocks noGrp="1"/>
              </p:cNvSpPr>
              <p:nvPr>
                <p:ph type="title"/>
              </p:nvPr>
            </p:nvSpPr>
            <p:spPr/>
            <p:txBody>
              <a:bodyPr/>
              <a:lstStyle/>
              <a:p>
                <a14:m>
                  <m:oMath xmlns:m="http://schemas.openxmlformats.org/officeDocument/2006/math">
                    <m:sSup>
                      <m:sSupPr>
                        <m:ctrlPr>
                          <a:rPr lang="es-ES" i="1" smtClean="0">
                            <a:latin typeface="Cambria Math" panose="02040503050406030204" pitchFamily="18" charset="0"/>
                          </a:rPr>
                        </m:ctrlPr>
                      </m:sSupPr>
                      <m:e>
                        <m:r>
                          <a:rPr lang="es-ES" b="0" i="1" smtClean="0">
                            <a:latin typeface="Cambria Math" panose="02040503050406030204" pitchFamily="18" charset="0"/>
                          </a:rPr>
                          <m:t>𝑅</m:t>
                        </m:r>
                      </m:e>
                      <m:sup>
                        <m:r>
                          <a:rPr lang="es-ES" b="0" i="1" smtClean="0">
                            <a:latin typeface="Cambria Math" panose="02040503050406030204" pitchFamily="18" charset="0"/>
                          </a:rPr>
                          <m:t>2</m:t>
                        </m:r>
                      </m:sup>
                    </m:sSup>
                    <m:r>
                      <a:rPr lang="es-ES" b="0" i="1" smtClean="0">
                        <a:latin typeface="Cambria Math" panose="02040503050406030204" pitchFamily="18" charset="0"/>
                      </a:rPr>
                      <m:t> </m:t>
                    </m:r>
                  </m:oMath>
                </a14:m>
                <a:r>
                  <a:rPr lang="es-AR"/>
                  <a:t>o C</a:t>
                </a:r>
                <a:r>
                  <a:rPr lang="es-AR" sz="4400"/>
                  <a:t>oeficiente de determinación</a:t>
                </a:r>
                <a:endParaRPr lang="es-AR" dirty="0"/>
              </a:p>
            </p:txBody>
          </p:sp>
        </mc:Choice>
        <mc:Fallback xmlns="">
          <p:sp>
            <p:nvSpPr>
              <p:cNvPr id="4" name="3 Título"/>
              <p:cNvSpPr>
                <a:spLocks noGrp="1" noRot="1" noChangeAspect="1" noMove="1" noResize="1" noEditPoints="1" noAdjustHandles="1" noChangeArrowheads="1" noChangeShapeType="1" noTextEdit="1"/>
              </p:cNvSpPr>
              <p:nvPr>
                <p:ph type="title"/>
              </p:nvPr>
            </p:nvSpPr>
            <p:spPr>
              <a:blipFill>
                <a:blip r:embed="rId3"/>
                <a:stretch>
                  <a:fillRect t="-22131" b="-3688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 name="1 Marcador de contenido"/>
              <p:cNvSpPr>
                <a:spLocks noGrp="1"/>
              </p:cNvSpPr>
              <p:nvPr>
                <p:ph idx="1"/>
              </p:nvPr>
            </p:nvSpPr>
            <p:spPr/>
            <p:txBody>
              <a:bodyPr>
                <a:normAutofit/>
              </a:bodyPr>
              <a:lstStyle/>
              <a:p>
                <a:r>
                  <a:rPr lang="es-AR" sz="3200" dirty="0"/>
                  <a:t>Sirve para testear mi modelo</a:t>
                </a:r>
              </a:p>
              <a:p>
                <a14:m>
                  <m:oMath xmlns:m="http://schemas.openxmlformats.org/officeDocument/2006/math">
                    <m:sSup>
                      <m:sSupPr>
                        <m:ctrlPr>
                          <a:rPr lang="es-ES" i="1" smtClean="0">
                            <a:latin typeface="Cambria Math" panose="02040503050406030204" pitchFamily="18" charset="0"/>
                          </a:rPr>
                        </m:ctrlPr>
                      </m:sSupPr>
                      <m:e>
                        <m:r>
                          <a:rPr lang="es-ES" b="0" i="1" smtClean="0">
                            <a:latin typeface="Cambria Math" panose="02040503050406030204" pitchFamily="18" charset="0"/>
                          </a:rPr>
                          <m:t>𝑅</m:t>
                        </m:r>
                      </m:e>
                      <m:sup>
                        <m:r>
                          <a:rPr lang="es-ES" i="1" smtClean="0">
                            <a:latin typeface="Cambria Math" panose="02040503050406030204" pitchFamily="18" charset="0"/>
                          </a:rPr>
                          <m:t>2</m:t>
                        </m:r>
                      </m:sup>
                    </m:sSup>
                    <m:r>
                      <a:rPr lang="es-ES" i="1" smtClean="0">
                        <a:latin typeface="Cambria Math" panose="02040503050406030204" pitchFamily="18" charset="0"/>
                      </a:rPr>
                      <m:t> </m:t>
                    </m:r>
                  </m:oMath>
                </a14:m>
                <a:r>
                  <a:rPr lang="es-AR" sz="3200"/>
                  <a:t>mide</a:t>
                </a:r>
                <a:r>
                  <a:rPr lang="es-AR" sz="3200" dirty="0"/>
                  <a:t>:</a:t>
                </a:r>
              </a:p>
              <a:p>
                <a:endParaRPr lang="es-AR" sz="3200" dirty="0"/>
              </a:p>
              <a:p>
                <a:pPr marL="0" indent="0" algn="ctr">
                  <a:buNone/>
                </a:pPr>
                <a:r>
                  <a:rPr lang="es-AR" sz="3200" dirty="0"/>
                  <a:t>La fracción de la variación total en Y</a:t>
                </a:r>
                <a:br>
                  <a:rPr lang="es-AR" sz="3200" dirty="0"/>
                </a:br>
                <a:r>
                  <a:rPr lang="es-AR" sz="3200" dirty="0"/>
                  <a:t>capturada por </a:t>
                </a:r>
                <a:r>
                  <a:rPr lang="es-AR" sz="3200"/>
                  <a:t>el modelo. </a:t>
                </a:r>
                <a:r>
                  <a:rPr lang="es-ES" sz="3200"/>
                  <a:t>Dice qué tan bien el modelo se ajusta a los datos reales</a:t>
                </a:r>
                <a:endParaRPr lang="es-AR" sz="3200" dirty="0"/>
              </a:p>
            </p:txBody>
          </p:sp>
        </mc:Choice>
        <mc:Fallback xmlns="">
          <p:sp>
            <p:nvSpPr>
              <p:cNvPr id="2" name="1 Marcador de contenido"/>
              <p:cNvSpPr>
                <a:spLocks noGrp="1" noRot="1" noChangeAspect="1" noMove="1" noResize="1" noEditPoints="1" noAdjustHandles="1" noChangeArrowheads="1" noChangeShapeType="1" noTextEdit="1"/>
              </p:cNvSpPr>
              <p:nvPr>
                <p:ph idx="1"/>
              </p:nvPr>
            </p:nvSpPr>
            <p:spPr>
              <a:blipFill>
                <a:blip r:embed="rId4"/>
                <a:stretch>
                  <a:fillRect l="-1333" t="-2662"/>
                </a:stretch>
              </a:blipFill>
            </p:spPr>
            <p:txBody>
              <a:bodyPr/>
              <a:lstStyle/>
              <a:p>
                <a:r>
                  <a:rPr lang="es-ES">
                    <a:noFill/>
                  </a:rPr>
                  <a:t> </a:t>
                </a:r>
              </a:p>
            </p:txBody>
          </p:sp>
        </mc:Fallback>
      </mc:AlternateContent>
    </p:spTree>
    <p:extLst>
      <p:ext uri="{BB962C8B-B14F-4D97-AF65-F5344CB8AC3E}">
        <p14:creationId xmlns:p14="http://schemas.microsoft.com/office/powerpoint/2010/main" val="613892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3 Título"/>
              <p:cNvSpPr>
                <a:spLocks noGrp="1"/>
              </p:cNvSpPr>
              <p:nvPr>
                <p:ph type="title"/>
              </p:nvPr>
            </p:nvSpPr>
            <p:spPr/>
            <p:txBody>
              <a:bodyPr/>
              <a:lstStyle/>
              <a:p>
                <a14:m>
                  <m:oMath xmlns:m="http://schemas.openxmlformats.org/officeDocument/2006/math">
                    <m:sSup>
                      <m:sSupPr>
                        <m:ctrlPr>
                          <a:rPr lang="es-ES" i="1" smtClean="0">
                            <a:latin typeface="Cambria Math" panose="02040503050406030204" pitchFamily="18" charset="0"/>
                          </a:rPr>
                        </m:ctrlPr>
                      </m:sSupPr>
                      <m:e>
                        <m:r>
                          <a:rPr lang="es-ES" b="0" i="1" smtClean="0">
                            <a:latin typeface="Cambria Math" panose="02040503050406030204" pitchFamily="18" charset="0"/>
                          </a:rPr>
                          <m:t>𝑅</m:t>
                        </m:r>
                      </m:e>
                      <m:sup>
                        <m:r>
                          <a:rPr lang="es-ES" i="1" smtClean="0">
                            <a:latin typeface="Cambria Math" panose="02040503050406030204" pitchFamily="18" charset="0"/>
                          </a:rPr>
                          <m:t>2</m:t>
                        </m:r>
                      </m:sup>
                    </m:sSup>
                    <m:r>
                      <a:rPr lang="es-ES" i="1" smtClean="0">
                        <a:latin typeface="Cambria Math" panose="02040503050406030204" pitchFamily="18" charset="0"/>
                      </a:rPr>
                      <m:t> </m:t>
                    </m:r>
                  </m:oMath>
                </a14:m>
                <a:r>
                  <a:rPr lang="es-AR"/>
                  <a:t>o C</a:t>
                </a:r>
                <a:r>
                  <a:rPr lang="es-AR" sz="4400"/>
                  <a:t>oeficiente de determinación</a:t>
                </a:r>
                <a:endParaRPr lang="es-AR" dirty="0"/>
              </a:p>
            </p:txBody>
          </p:sp>
        </mc:Choice>
        <mc:Fallback xmlns="">
          <p:sp>
            <p:nvSpPr>
              <p:cNvPr id="4" name="3 Título"/>
              <p:cNvSpPr>
                <a:spLocks noGrp="1" noRot="1" noChangeAspect="1" noMove="1" noResize="1" noEditPoints="1" noAdjustHandles="1" noChangeArrowheads="1" noChangeShapeType="1" noTextEdit="1"/>
              </p:cNvSpPr>
              <p:nvPr>
                <p:ph type="title"/>
              </p:nvPr>
            </p:nvSpPr>
            <p:spPr>
              <a:blipFill>
                <a:blip r:embed="rId3"/>
                <a:stretch>
                  <a:fillRect t="-22131" b="-3688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 name="1 Marcador de contenido"/>
              <p:cNvSpPr>
                <a:spLocks noGrp="1"/>
              </p:cNvSpPr>
              <p:nvPr>
                <p:ph idx="1"/>
              </p:nvPr>
            </p:nvSpPr>
            <p:spPr/>
            <p:txBody>
              <a:bodyPr>
                <a:normAutofit/>
              </a:bodyPr>
              <a:lstStyle/>
              <a:p>
                <a:pPr marL="0" indent="0">
                  <a:buNone/>
                </a:pPr>
                <a:r>
                  <a:rPr lang="es-ES" sz="2800"/>
                  <a:t>Mide el </a:t>
                </a:r>
                <a:r>
                  <a:rPr lang="es-ES" sz="2800" b="1"/>
                  <a:t>porcentaje de la variabilidad</a:t>
                </a:r>
                <a:r>
                  <a:rPr lang="es-ES" sz="2800"/>
                  <a:t> de una variable que es explicada por la otra. Por ejemplo, un </a:t>
                </a:r>
                <a14:m>
                  <m:oMath xmlns:m="http://schemas.openxmlformats.org/officeDocument/2006/math">
                    <m:sSup>
                      <m:sSupPr>
                        <m:ctrlPr>
                          <a:rPr lang="es-ES" i="1" smtClean="0">
                            <a:latin typeface="Cambria Math" panose="02040503050406030204" pitchFamily="18" charset="0"/>
                          </a:rPr>
                        </m:ctrlPr>
                      </m:sSupPr>
                      <m:e>
                        <m:r>
                          <a:rPr lang="es-ES" b="0" i="1" smtClean="0">
                            <a:latin typeface="Cambria Math" panose="02040503050406030204" pitchFamily="18" charset="0"/>
                          </a:rPr>
                          <m:t>𝑅</m:t>
                        </m:r>
                      </m:e>
                      <m:sup>
                        <m:r>
                          <a:rPr lang="es-ES" i="1" smtClean="0">
                            <a:latin typeface="Cambria Math" panose="02040503050406030204" pitchFamily="18" charset="0"/>
                          </a:rPr>
                          <m:t>2</m:t>
                        </m:r>
                      </m:sup>
                    </m:sSup>
                    <m:r>
                      <a:rPr lang="es-ES" i="1" smtClean="0">
                        <a:latin typeface="Cambria Math" panose="02040503050406030204" pitchFamily="18" charset="0"/>
                      </a:rPr>
                      <m:t> </m:t>
                    </m:r>
                  </m:oMath>
                </a14:m>
                <a:r>
                  <a:rPr lang="es-ES" sz="2800"/>
                  <a:t>de 0.64, lo que significa que el 64% de la variabilidad en la variable dependiente es explicada por el modelo de regresión.</a:t>
                </a:r>
                <a:endParaRPr lang="es-AR" sz="3700" dirty="0"/>
              </a:p>
            </p:txBody>
          </p:sp>
        </mc:Choice>
        <mc:Fallback xmlns="">
          <p:sp>
            <p:nvSpPr>
              <p:cNvPr id="2" name="1 Marcador de contenido"/>
              <p:cNvSpPr>
                <a:spLocks noGrp="1" noRot="1" noChangeAspect="1" noMove="1" noResize="1" noEditPoints="1" noAdjustHandles="1" noChangeArrowheads="1" noChangeShapeType="1" noTextEdit="1"/>
              </p:cNvSpPr>
              <p:nvPr>
                <p:ph idx="1"/>
              </p:nvPr>
            </p:nvSpPr>
            <p:spPr>
              <a:blipFill>
                <a:blip r:embed="rId4"/>
                <a:stretch>
                  <a:fillRect l="-1217" t="-2028" r="-1565"/>
                </a:stretch>
              </a:blipFill>
            </p:spPr>
            <p:txBody>
              <a:bodyPr/>
              <a:lstStyle/>
              <a:p>
                <a:r>
                  <a:rPr lang="es-ES">
                    <a:noFill/>
                  </a:rPr>
                  <a:t> </a:t>
                </a:r>
              </a:p>
            </p:txBody>
          </p:sp>
        </mc:Fallback>
      </mc:AlternateContent>
    </p:spTree>
    <p:extLst>
      <p:ext uri="{BB962C8B-B14F-4D97-AF65-F5344CB8AC3E}">
        <p14:creationId xmlns:p14="http://schemas.microsoft.com/office/powerpoint/2010/main" val="4050900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3 Título"/>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sSup>
                        <m:sSupPr>
                          <m:ctrlPr>
                            <a:rPr lang="es-ES" i="1" smtClean="0">
                              <a:latin typeface="Cambria Math" panose="02040503050406030204" pitchFamily="18" charset="0"/>
                            </a:rPr>
                          </m:ctrlPr>
                        </m:sSupPr>
                        <m:e>
                          <m:r>
                            <a:rPr lang="es-ES" b="0" i="1" smtClean="0">
                              <a:latin typeface="Cambria Math" panose="02040503050406030204" pitchFamily="18" charset="0"/>
                            </a:rPr>
                            <m:t>𝑅</m:t>
                          </m:r>
                        </m:e>
                        <m:sup>
                          <m:r>
                            <a:rPr lang="es-ES" i="1" smtClean="0">
                              <a:latin typeface="Cambria Math" panose="02040503050406030204" pitchFamily="18" charset="0"/>
                            </a:rPr>
                            <m:t>2</m:t>
                          </m:r>
                        </m:sup>
                      </m:sSup>
                    </m:oMath>
                  </m:oMathPara>
                </a14:m>
                <a:endParaRPr lang="es-AR" dirty="0"/>
              </a:p>
            </p:txBody>
          </p:sp>
        </mc:Choice>
        <mc:Fallback xmlns="">
          <p:sp>
            <p:nvSpPr>
              <p:cNvPr id="4" name="3 Título"/>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 name="1 Marcador de contenido"/>
              <p:cNvSpPr>
                <a:spLocks noGrp="1"/>
              </p:cNvSpPr>
              <p:nvPr>
                <p:ph idx="1"/>
              </p:nvPr>
            </p:nvSpPr>
            <p:spPr/>
            <p:txBody>
              <a:bodyPr/>
              <a:lstStyle/>
              <a:p>
                <a:pPr marL="0" indent="0">
                  <a:buNone/>
                </a:pPr>
                <a:r>
                  <a:rPr lang="es-AR" dirty="0"/>
                  <a:t>Interpretación:</a:t>
                </a:r>
              </a:p>
              <a:p>
                <a:pPr lvl="1"/>
                <a:r>
                  <a:rPr lang="es-AR" sz="2800" dirty="0"/>
                  <a:t>Se mide en un rango de 0 a 1</a:t>
                </a:r>
              </a:p>
              <a:p>
                <a:pPr lvl="1"/>
                <a:r>
                  <a:rPr lang="es-AR" sz="2800" dirty="0"/>
                  <a:t>0 es peor (nada de la varianza es capturada por el modelo), 1 es mejor (toda la varianza es capturada)</a:t>
                </a:r>
              </a:p>
              <a:p>
                <a:pPr lvl="1"/>
                <a:endParaRPr lang="es-AR" sz="3200" i="1" dirty="0">
                  <a:latin typeface="Cambria Math"/>
                </a:endParaRPr>
              </a:p>
              <a:p>
                <a:pPr marL="609585" lvl="1" indent="0">
                  <a:buNone/>
                </a:pPr>
                <a14:m>
                  <m:oMathPara xmlns:m="http://schemas.openxmlformats.org/officeDocument/2006/math">
                    <m:oMathParaPr>
                      <m:jc m:val="centerGroup"/>
                    </m:oMathParaPr>
                    <m:oMath xmlns:m="http://schemas.openxmlformats.org/officeDocument/2006/math">
                      <m:sSup>
                        <m:sSupPr>
                          <m:ctrlPr>
                            <a:rPr lang="es-AR" sz="3200" i="1">
                              <a:latin typeface="Cambria Math" panose="02040503050406030204" pitchFamily="18" charset="0"/>
                            </a:rPr>
                          </m:ctrlPr>
                        </m:sSupPr>
                        <m:e>
                          <m:r>
                            <a:rPr lang="es-AR" sz="3200" i="1">
                              <a:latin typeface="Cambria Math"/>
                            </a:rPr>
                            <m:t>𝑟</m:t>
                          </m:r>
                        </m:e>
                        <m:sup>
                          <m:r>
                            <a:rPr lang="es-AR" sz="3200" i="1">
                              <a:latin typeface="Cambria Math"/>
                            </a:rPr>
                            <m:t>2</m:t>
                          </m:r>
                        </m:sup>
                      </m:sSup>
                      <m:r>
                        <a:rPr lang="es-AR" sz="3200" i="1">
                          <a:latin typeface="Cambria Math"/>
                        </a:rPr>
                        <m:t>=</m:t>
                      </m:r>
                      <m:f>
                        <m:fPr>
                          <m:ctrlPr>
                            <a:rPr lang="es-AR" sz="3200" i="1">
                              <a:latin typeface="Cambria Math" panose="02040503050406030204" pitchFamily="18" charset="0"/>
                            </a:rPr>
                          </m:ctrlPr>
                        </m:fPr>
                        <m:num>
                          <m:r>
                            <a:rPr lang="es-AR" sz="3200" i="1">
                              <a:latin typeface="Cambria Math"/>
                            </a:rPr>
                            <m:t>𝑅𝑆𝑆</m:t>
                          </m:r>
                        </m:num>
                        <m:den>
                          <m:r>
                            <a:rPr lang="es-AR" sz="3200" i="1">
                              <a:latin typeface="Cambria Math"/>
                            </a:rPr>
                            <m:t>𝑆𝑆𝑇𝑂</m:t>
                          </m:r>
                        </m:den>
                      </m:f>
                      <m:r>
                        <a:rPr lang="es-AR" sz="3200" i="1">
                          <a:latin typeface="Cambria Math"/>
                        </a:rPr>
                        <m:t>=</m:t>
                      </m:r>
                      <m:f>
                        <m:fPr>
                          <m:ctrlPr>
                            <a:rPr lang="es-AR" sz="3200" i="1">
                              <a:latin typeface="Cambria Math" panose="02040503050406030204" pitchFamily="18" charset="0"/>
                            </a:rPr>
                          </m:ctrlPr>
                        </m:fPr>
                        <m:num>
                          <m:nary>
                            <m:naryPr>
                              <m:chr m:val="∑"/>
                              <m:subHide m:val="on"/>
                              <m:supHide m:val="on"/>
                              <m:ctrlPr>
                                <a:rPr lang="es-AR" sz="3200" i="1">
                                  <a:latin typeface="Cambria Math" panose="02040503050406030204" pitchFamily="18" charset="0"/>
                                </a:rPr>
                              </m:ctrlPr>
                            </m:naryPr>
                            <m:sub/>
                            <m:sup/>
                            <m:e>
                              <m:sSup>
                                <m:sSupPr>
                                  <m:ctrlPr>
                                    <a:rPr lang="es-AR" sz="3200" i="1">
                                      <a:latin typeface="Cambria Math" panose="02040503050406030204" pitchFamily="18" charset="0"/>
                                    </a:rPr>
                                  </m:ctrlPr>
                                </m:sSupPr>
                                <m:e>
                                  <m:d>
                                    <m:dPr>
                                      <m:ctrlPr>
                                        <a:rPr lang="es-AR" sz="3200" i="1">
                                          <a:latin typeface="Cambria Math" panose="02040503050406030204" pitchFamily="18" charset="0"/>
                                        </a:rPr>
                                      </m:ctrlPr>
                                    </m:dPr>
                                    <m:e>
                                      <m:acc>
                                        <m:accPr>
                                          <m:chr m:val="̂"/>
                                          <m:ctrlPr>
                                            <a:rPr lang="es-AR" sz="3200" i="1">
                                              <a:latin typeface="Cambria Math" panose="02040503050406030204" pitchFamily="18" charset="0"/>
                                            </a:rPr>
                                          </m:ctrlPr>
                                        </m:accPr>
                                        <m:e>
                                          <m:r>
                                            <a:rPr lang="es-AR" sz="3200" i="1">
                                              <a:latin typeface="Cambria Math"/>
                                            </a:rPr>
                                            <m:t>𝑦</m:t>
                                          </m:r>
                                        </m:e>
                                      </m:acc>
                                      <m:r>
                                        <a:rPr lang="es-AR" sz="3200" i="1">
                                          <a:latin typeface="Cambria Math"/>
                                        </a:rPr>
                                        <m:t>−</m:t>
                                      </m:r>
                                      <m:acc>
                                        <m:accPr>
                                          <m:chr m:val="̅"/>
                                          <m:ctrlPr>
                                            <a:rPr lang="es-AR" sz="3200" i="1">
                                              <a:latin typeface="Cambria Math" panose="02040503050406030204" pitchFamily="18" charset="0"/>
                                            </a:rPr>
                                          </m:ctrlPr>
                                        </m:accPr>
                                        <m:e>
                                          <m:r>
                                            <a:rPr lang="es-AR" sz="3200" i="1">
                                              <a:latin typeface="Cambria Math"/>
                                            </a:rPr>
                                            <m:t>𝑦</m:t>
                                          </m:r>
                                        </m:e>
                                      </m:acc>
                                    </m:e>
                                  </m:d>
                                </m:e>
                                <m:sup>
                                  <m:r>
                                    <a:rPr lang="es-AR" sz="3200" i="1">
                                      <a:latin typeface="Cambria Math"/>
                                    </a:rPr>
                                    <m:t>2</m:t>
                                  </m:r>
                                </m:sup>
                              </m:sSup>
                            </m:e>
                          </m:nary>
                        </m:num>
                        <m:den>
                          <m:nary>
                            <m:naryPr>
                              <m:chr m:val="∑"/>
                              <m:subHide m:val="on"/>
                              <m:supHide m:val="on"/>
                              <m:ctrlPr>
                                <a:rPr lang="es-AR" sz="3200" i="1">
                                  <a:latin typeface="Cambria Math" panose="02040503050406030204" pitchFamily="18" charset="0"/>
                                </a:rPr>
                              </m:ctrlPr>
                            </m:naryPr>
                            <m:sub/>
                            <m:sup/>
                            <m:e>
                              <m:sSup>
                                <m:sSupPr>
                                  <m:ctrlPr>
                                    <a:rPr lang="es-AR" sz="3200" i="1">
                                      <a:latin typeface="Cambria Math" panose="02040503050406030204" pitchFamily="18" charset="0"/>
                                    </a:rPr>
                                  </m:ctrlPr>
                                </m:sSupPr>
                                <m:e>
                                  <m:d>
                                    <m:dPr>
                                      <m:ctrlPr>
                                        <a:rPr lang="es-AR" sz="3200" i="1">
                                          <a:latin typeface="Cambria Math" panose="02040503050406030204" pitchFamily="18" charset="0"/>
                                        </a:rPr>
                                      </m:ctrlPr>
                                    </m:dPr>
                                    <m:e>
                                      <m:r>
                                        <a:rPr lang="es-AR" sz="3200" i="1">
                                          <a:latin typeface="Cambria Math"/>
                                        </a:rPr>
                                        <m:t>𝑦</m:t>
                                      </m:r>
                                      <m:r>
                                        <a:rPr lang="es-AR" sz="3200" i="1">
                                          <a:latin typeface="Cambria Math"/>
                                        </a:rPr>
                                        <m:t>−</m:t>
                                      </m:r>
                                      <m:acc>
                                        <m:accPr>
                                          <m:chr m:val="̅"/>
                                          <m:ctrlPr>
                                            <a:rPr lang="es-AR" sz="3200" i="1">
                                              <a:latin typeface="Cambria Math" panose="02040503050406030204" pitchFamily="18" charset="0"/>
                                            </a:rPr>
                                          </m:ctrlPr>
                                        </m:accPr>
                                        <m:e>
                                          <m:r>
                                            <a:rPr lang="es-AR" sz="3200" i="1">
                                              <a:latin typeface="Cambria Math"/>
                                            </a:rPr>
                                            <m:t>𝑦</m:t>
                                          </m:r>
                                        </m:e>
                                      </m:acc>
                                    </m:e>
                                  </m:d>
                                </m:e>
                                <m:sup>
                                  <m:r>
                                    <a:rPr lang="es-AR" sz="3200" i="1">
                                      <a:latin typeface="Cambria Math"/>
                                    </a:rPr>
                                    <m:t>2</m:t>
                                  </m:r>
                                </m:sup>
                              </m:sSup>
                            </m:e>
                          </m:nary>
                        </m:den>
                      </m:f>
                    </m:oMath>
                  </m:oMathPara>
                </a14:m>
                <a:endParaRPr lang="es-AR" dirty="0"/>
              </a:p>
            </p:txBody>
          </p:sp>
        </mc:Choice>
        <mc:Fallback xmlns="">
          <p:sp>
            <p:nvSpPr>
              <p:cNvPr id="2" name="1 Marcador de contenido"/>
              <p:cNvSpPr>
                <a:spLocks noGrp="1" noRot="1" noChangeAspect="1" noMove="1" noResize="1" noEditPoints="1" noAdjustHandles="1" noChangeArrowheads="1" noChangeShapeType="1" noTextEdit="1"/>
              </p:cNvSpPr>
              <p:nvPr>
                <p:ph idx="1"/>
              </p:nvPr>
            </p:nvSpPr>
            <p:spPr>
              <a:blipFill>
                <a:blip r:embed="rId4"/>
                <a:stretch>
                  <a:fillRect l="-1217" t="-2028"/>
                </a:stretch>
              </a:blipFill>
            </p:spPr>
            <p:txBody>
              <a:bodyPr/>
              <a:lstStyle/>
              <a:p>
                <a:r>
                  <a:rPr lang="es-ES">
                    <a:noFill/>
                  </a:rPr>
                  <a:t> </a:t>
                </a:r>
              </a:p>
            </p:txBody>
          </p:sp>
        </mc:Fallback>
      </mc:AlternateContent>
    </p:spTree>
    <p:extLst>
      <p:ext uri="{BB962C8B-B14F-4D97-AF65-F5344CB8AC3E}">
        <p14:creationId xmlns:p14="http://schemas.microsoft.com/office/powerpoint/2010/main" val="633444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3 Título"/>
              <p:cNvSpPr>
                <a:spLocks noGrp="1"/>
              </p:cNvSpPr>
              <p:nvPr>
                <p:ph type="title"/>
              </p:nvPr>
            </p:nvSpPr>
            <p:spPr>
              <a:xfrm>
                <a:off x="838200" y="365126"/>
                <a:ext cx="10515600" cy="744584"/>
              </a:xfrm>
            </p:spPr>
            <p:txBody>
              <a:bodyPr/>
              <a:lstStyle/>
              <a:p>
                <a:pPr/>
                <a14:m>
                  <m:oMathPara xmlns:m="http://schemas.openxmlformats.org/officeDocument/2006/math">
                    <m:oMathParaPr>
                      <m:jc m:val="left"/>
                    </m:oMathParaPr>
                    <m:oMath xmlns:m="http://schemas.openxmlformats.org/officeDocument/2006/math">
                      <m:sSup>
                        <m:sSupPr>
                          <m:ctrlPr>
                            <a:rPr lang="es-ES" i="1" smtClean="0">
                              <a:latin typeface="Cambria Math" panose="02040503050406030204" pitchFamily="18" charset="0"/>
                            </a:rPr>
                          </m:ctrlPr>
                        </m:sSupPr>
                        <m:e>
                          <m:r>
                            <a:rPr lang="es-ES" smtClean="0">
                              <a:latin typeface="Cambria Math" panose="02040503050406030204" pitchFamily="18" charset="0"/>
                            </a:rPr>
                            <m:t>𝑅</m:t>
                          </m:r>
                        </m:e>
                        <m:sup>
                          <m:r>
                            <a:rPr lang="es-ES" smtClean="0">
                              <a:latin typeface="Cambria Math" panose="02040503050406030204" pitchFamily="18" charset="0"/>
                            </a:rPr>
                            <m:t>2</m:t>
                          </m:r>
                        </m:sup>
                      </m:sSup>
                    </m:oMath>
                  </m:oMathPara>
                </a14:m>
                <a:endParaRPr lang="es-AR" dirty="0"/>
              </a:p>
            </p:txBody>
          </p:sp>
        </mc:Choice>
        <mc:Fallback xmlns="">
          <p:sp>
            <p:nvSpPr>
              <p:cNvPr id="4" name="3 Título"/>
              <p:cNvSpPr>
                <a:spLocks noGrp="1" noRot="1" noChangeAspect="1" noMove="1" noResize="1" noEditPoints="1" noAdjustHandles="1" noChangeArrowheads="1" noChangeShapeType="1" noTextEdit="1"/>
              </p:cNvSpPr>
              <p:nvPr>
                <p:ph type="title"/>
              </p:nvPr>
            </p:nvSpPr>
            <p:spPr>
              <a:xfrm>
                <a:off x="838200" y="365126"/>
                <a:ext cx="10515600" cy="744584"/>
              </a:xfrm>
              <a:blipFill>
                <a:blip r:embed="rId3"/>
                <a:stretch>
                  <a:fillRect/>
                </a:stretch>
              </a:blipFill>
            </p:spPr>
            <p:txBody>
              <a:bodyPr/>
              <a:lstStyle/>
              <a:p>
                <a:r>
                  <a:rPr lang="es-ES">
                    <a:noFill/>
                  </a:rPr>
                  <a:t> </a:t>
                </a:r>
              </a:p>
            </p:txBody>
          </p:sp>
        </mc:Fallback>
      </mc:AlternateContent>
      <p:sp>
        <p:nvSpPr>
          <p:cNvPr id="2" name="1 Marcador de contenido"/>
          <p:cNvSpPr>
            <a:spLocks noGrp="1"/>
          </p:cNvSpPr>
          <p:nvPr>
            <p:ph idx="1"/>
          </p:nvPr>
        </p:nvSpPr>
        <p:spPr>
          <a:xfrm>
            <a:off x="838200" y="1367161"/>
            <a:ext cx="10515600" cy="4809802"/>
          </a:xfrm>
        </p:spPr>
        <p:txBody>
          <a:bodyPr>
            <a:normAutofit/>
          </a:bodyPr>
          <a:lstStyle/>
          <a:p>
            <a:r>
              <a:rPr lang="es-AR"/>
              <a:t>RSS: </a:t>
            </a:r>
            <a:r>
              <a:rPr lang="en-US"/>
              <a:t> “Regression Sum of Squares” </a:t>
            </a:r>
            <a:r>
              <a:rPr lang="es-ES"/>
              <a:t>es la “suma de los cuadrados de la regresión” y cuantifica la distancia entre la línea de regresión y la media en y.</a:t>
            </a:r>
          </a:p>
          <a:p>
            <a:r>
              <a:rPr lang="es-ES"/>
              <a:t>SSTO: “</a:t>
            </a:r>
            <a:r>
              <a:rPr lang="en-US"/>
              <a:t>Total Sum of Squares” </a:t>
            </a:r>
            <a:r>
              <a:rPr lang="es-ES"/>
              <a:t>es la “suma total de los cuadrados” y cuantifica la distancia entre los valores reales y la media en y.</a:t>
            </a:r>
            <a:endParaRPr lang="es-ES" dirty="0"/>
          </a:p>
        </p:txBody>
      </p:sp>
    </p:spTree>
    <p:extLst>
      <p:ext uri="{BB962C8B-B14F-4D97-AF65-F5344CB8AC3E}">
        <p14:creationId xmlns:p14="http://schemas.microsoft.com/office/powerpoint/2010/main" val="1412590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65168E9-61A0-E6A6-0166-2DF8FA21323F}"/>
                  </a:ext>
                </a:extLst>
              </p:cNvPr>
              <p:cNvSpPr>
                <a:spLocks noGrp="1"/>
              </p:cNvSpPr>
              <p:nvPr>
                <p:ph type="title"/>
              </p:nvPr>
            </p:nvSpPr>
            <p:spPr/>
            <p:txBody>
              <a:bodyPr/>
              <a:lstStyle/>
              <a:p>
                <a:r>
                  <a:rPr lang="es-ES"/>
                  <a:t>Relación entre </a:t>
                </a:r>
                <a14:m>
                  <m:oMath xmlns:m="http://schemas.openxmlformats.org/officeDocument/2006/math">
                    <m:sSup>
                      <m:sSupPr>
                        <m:ctrlPr>
                          <a:rPr lang="es-ES" i="1" smtClean="0">
                            <a:latin typeface="Cambria Math" panose="02040503050406030204" pitchFamily="18" charset="0"/>
                          </a:rPr>
                        </m:ctrlPr>
                      </m:sSupPr>
                      <m:e>
                        <m:r>
                          <a:rPr lang="es-ES" b="0" i="1" smtClean="0">
                            <a:latin typeface="Cambria Math" panose="02040503050406030204" pitchFamily="18" charset="0"/>
                          </a:rPr>
                          <m:t>𝑅</m:t>
                        </m:r>
                      </m:e>
                      <m:sup>
                        <m:r>
                          <a:rPr lang="es-ES" i="1" smtClean="0">
                            <a:latin typeface="Cambria Math" panose="02040503050406030204" pitchFamily="18" charset="0"/>
                          </a:rPr>
                          <m:t>2</m:t>
                        </m:r>
                      </m:sup>
                    </m:sSup>
                  </m:oMath>
                </a14:m>
                <a:r>
                  <a:rPr lang="es-ES"/>
                  <a:t>y r</a:t>
                </a:r>
              </a:p>
            </p:txBody>
          </p:sp>
        </mc:Choice>
        <mc:Fallback xmlns="">
          <p:sp>
            <p:nvSpPr>
              <p:cNvPr id="2" name="Título 1">
                <a:extLst>
                  <a:ext uri="{FF2B5EF4-FFF2-40B4-BE49-F238E27FC236}">
                    <a16:creationId xmlns:a16="http://schemas.microsoft.com/office/drawing/2014/main" id="{465168E9-61A0-E6A6-0166-2DF8FA21323F}"/>
                  </a:ext>
                </a:extLst>
              </p:cNvPr>
              <p:cNvSpPr>
                <a:spLocks noGrp="1" noRot="1" noChangeAspect="1" noMove="1" noResize="1" noEditPoints="1" noAdjustHandles="1" noChangeArrowheads="1" noChangeShapeType="1" noTextEdit="1"/>
              </p:cNvSpPr>
              <p:nvPr>
                <p:ph type="title"/>
              </p:nvPr>
            </p:nvSpPr>
            <p:spPr>
              <a:blipFill>
                <a:blip r:embed="rId2"/>
                <a:stretch>
                  <a:fillRect l="-2377" t="-22131" b="-3688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660AAC2A-1435-EF32-08DA-C8562B49773C}"/>
                  </a:ext>
                </a:extLst>
              </p:cNvPr>
              <p:cNvSpPr>
                <a:spLocks noGrp="1"/>
              </p:cNvSpPr>
              <p:nvPr>
                <p:ph idx="1"/>
              </p:nvPr>
            </p:nvSpPr>
            <p:spPr/>
            <p:txBody>
              <a:bodyPr>
                <a:normAutofit lnSpcReduction="10000"/>
              </a:bodyPr>
              <a:lstStyle/>
              <a:p>
                <a:pPr marL="0" indent="0">
                  <a:buNone/>
                </a:pPr>
                <a:r>
                  <a:rPr lang="es-ES"/>
                  <a:t>En una regresión lineal simple, el R-cuadrado es simplemente el </a:t>
                </a:r>
                <a:r>
                  <a:rPr lang="es-ES" b="1"/>
                  <a:t>coeficiente de correlación al cuadrado:</a:t>
                </a:r>
              </a:p>
              <a:p>
                <a:pPr marL="0" indent="0">
                  <a:buNone/>
                </a:pPr>
                <a:endParaRPr lang="es-ES" b="1"/>
              </a:p>
              <a:p>
                <a:pPr marL="0" indent="0" algn="ctr">
                  <a:buNone/>
                </a:pPr>
                <a14:m>
                  <m:oMath xmlns:m="http://schemas.openxmlformats.org/officeDocument/2006/math">
                    <m:sSup>
                      <m:sSupPr>
                        <m:ctrlPr>
                          <a:rPr lang="es-ES" i="1" smtClean="0">
                            <a:latin typeface="Cambria Math" panose="02040503050406030204" pitchFamily="18" charset="0"/>
                          </a:rPr>
                        </m:ctrlPr>
                      </m:sSupPr>
                      <m:e>
                        <m:r>
                          <a:rPr lang="es-ES" b="0" i="1" smtClean="0">
                            <a:latin typeface="Cambria Math" panose="02040503050406030204" pitchFamily="18" charset="0"/>
                          </a:rPr>
                          <m:t>𝑅</m:t>
                        </m:r>
                      </m:e>
                      <m:sup>
                        <m:r>
                          <a:rPr lang="es-ES" i="1" smtClean="0">
                            <a:latin typeface="Cambria Math" panose="02040503050406030204" pitchFamily="18" charset="0"/>
                          </a:rPr>
                          <m:t>2</m:t>
                        </m:r>
                      </m:sup>
                    </m:sSup>
                    <m:r>
                      <a:rPr lang="es-ES" b="0" i="0" smtClean="0">
                        <a:latin typeface="Cambria Math" panose="02040503050406030204" pitchFamily="18" charset="0"/>
                      </a:rPr>
                      <m:t>=</m:t>
                    </m:r>
                  </m:oMath>
                </a14:m>
                <a:r>
                  <a:rPr lang="es-ES"/>
                  <a:t> </a:t>
                </a:r>
                <a14:m>
                  <m:oMath xmlns:m="http://schemas.openxmlformats.org/officeDocument/2006/math">
                    <m:sSup>
                      <m:sSupPr>
                        <m:ctrlPr>
                          <a:rPr lang="es-ES" i="1">
                            <a:latin typeface="Cambria Math" panose="02040503050406030204" pitchFamily="18" charset="0"/>
                          </a:rPr>
                        </m:ctrlPr>
                      </m:sSupPr>
                      <m:e>
                        <m:r>
                          <a:rPr lang="es-ES" b="0" i="1" smtClean="0">
                            <a:latin typeface="Cambria Math" panose="02040503050406030204" pitchFamily="18" charset="0"/>
                          </a:rPr>
                          <m:t>𝑟</m:t>
                        </m:r>
                      </m:e>
                      <m:sup>
                        <m:r>
                          <a:rPr lang="es-ES" i="1">
                            <a:latin typeface="Cambria Math" panose="02040503050406030204" pitchFamily="18" charset="0"/>
                          </a:rPr>
                          <m:t>2</m:t>
                        </m:r>
                      </m:sup>
                    </m:sSup>
                  </m:oMath>
                </a14:m>
                <a:endParaRPr lang="es-ES"/>
              </a:p>
              <a:p>
                <a:pPr marL="0" indent="0">
                  <a:buNone/>
                </a:pPr>
                <a:endParaRPr lang="es-ES"/>
              </a:p>
              <a:p>
                <a:r>
                  <a:rPr lang="es-ES"/>
                  <a:t>El </a:t>
                </a:r>
                <a:r>
                  <a:rPr lang="es-ES" b="1"/>
                  <a:t>coeficiente de correlación (</a:t>
                </a:r>
                <a:r>
                  <a:rPr lang="es-ES" b="1">
                    <a:effectLst/>
                  </a:rPr>
                  <a:t>r</a:t>
                </a:r>
                <a:r>
                  <a:rPr lang="es-ES" b="1"/>
                  <a:t>)</a:t>
                </a:r>
                <a:r>
                  <a:rPr lang="es-ES"/>
                  <a:t> va de -1 a 1. El signo indica la </a:t>
                </a:r>
                <a:r>
                  <a:rPr lang="es-ES" b="1"/>
                  <a:t>dirección</a:t>
                </a:r>
                <a:r>
                  <a:rPr lang="es-ES"/>
                  <a:t> de la relación (positiva o negativa), y la magnitud indica la </a:t>
                </a:r>
                <a:r>
                  <a:rPr lang="es-ES" b="1"/>
                  <a:t>fuerza</a:t>
                </a:r>
                <a:r>
                  <a:rPr lang="es-ES"/>
                  <a:t> de la relación.</a:t>
                </a:r>
              </a:p>
              <a:p>
                <a:r>
                  <a:rPr lang="es-ES"/>
                  <a:t>El </a:t>
                </a:r>
                <a14:m>
                  <m:oMath xmlns:m="http://schemas.openxmlformats.org/officeDocument/2006/math">
                    <m:sSup>
                      <m:sSupPr>
                        <m:ctrlPr>
                          <a:rPr lang="es-ES" b="1" i="1" smtClean="0">
                            <a:latin typeface="Cambria Math" panose="02040503050406030204" pitchFamily="18" charset="0"/>
                          </a:rPr>
                        </m:ctrlPr>
                      </m:sSupPr>
                      <m:e>
                        <m:r>
                          <a:rPr lang="es-ES" b="1" i="1" smtClean="0">
                            <a:latin typeface="Cambria Math" panose="02040503050406030204" pitchFamily="18" charset="0"/>
                          </a:rPr>
                          <m:t>𝑹</m:t>
                        </m:r>
                      </m:e>
                      <m:sup>
                        <m:r>
                          <a:rPr lang="es-ES" b="1" i="1" smtClean="0">
                            <a:latin typeface="Cambria Math" panose="02040503050406030204" pitchFamily="18" charset="0"/>
                          </a:rPr>
                          <m:t>𝟐</m:t>
                        </m:r>
                      </m:sup>
                    </m:sSup>
                    <m:r>
                      <a:rPr lang="es-ES" b="1" i="1" smtClean="0">
                        <a:latin typeface="Cambria Math" panose="02040503050406030204" pitchFamily="18" charset="0"/>
                      </a:rPr>
                      <m:t> </m:t>
                    </m:r>
                  </m:oMath>
                </a14:m>
                <a:r>
                  <a:rPr lang="es-ES"/>
                  <a:t>va de 0 a 1. Al ser un valor al cuadrado, siempre es positivo o cero. Esto significa que R-cuadrado no te dice la dirección de la relación, solo su </a:t>
                </a:r>
                <a:r>
                  <a:rPr lang="es-ES" b="1"/>
                  <a:t>fuerza</a:t>
                </a:r>
                <a:r>
                  <a:rPr lang="es-ES"/>
                  <a:t>.</a:t>
                </a:r>
              </a:p>
              <a:p>
                <a:pPr marL="0" indent="0">
                  <a:buNone/>
                </a:pPr>
                <a:endParaRPr lang="es-ES"/>
              </a:p>
            </p:txBody>
          </p:sp>
        </mc:Choice>
        <mc:Fallback xmlns="">
          <p:sp>
            <p:nvSpPr>
              <p:cNvPr id="3" name="Marcador de contenido 2">
                <a:extLst>
                  <a:ext uri="{FF2B5EF4-FFF2-40B4-BE49-F238E27FC236}">
                    <a16:creationId xmlns:a16="http://schemas.microsoft.com/office/drawing/2014/main" id="{660AAC2A-1435-EF32-08DA-C8562B49773C}"/>
                  </a:ext>
                </a:extLst>
              </p:cNvPr>
              <p:cNvSpPr>
                <a:spLocks noGrp="1" noRot="1" noChangeAspect="1" noMove="1" noResize="1" noEditPoints="1" noAdjustHandles="1" noChangeArrowheads="1" noChangeShapeType="1" noTextEdit="1"/>
              </p:cNvSpPr>
              <p:nvPr>
                <p:ph idx="1"/>
              </p:nvPr>
            </p:nvSpPr>
            <p:spPr>
              <a:blipFill>
                <a:blip r:embed="rId3"/>
                <a:stretch>
                  <a:fillRect l="-1217" t="-2788"/>
                </a:stretch>
              </a:blipFill>
            </p:spPr>
            <p:txBody>
              <a:bodyPr/>
              <a:lstStyle/>
              <a:p>
                <a:r>
                  <a:rPr lang="es-ES">
                    <a:noFill/>
                  </a:rPr>
                  <a:t> </a:t>
                </a:r>
              </a:p>
            </p:txBody>
          </p:sp>
        </mc:Fallback>
      </mc:AlternateContent>
    </p:spTree>
    <p:extLst>
      <p:ext uri="{BB962C8B-B14F-4D97-AF65-F5344CB8AC3E}">
        <p14:creationId xmlns:p14="http://schemas.microsoft.com/office/powerpoint/2010/main" val="353513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t>Regresión lineal</a:t>
            </a:r>
          </a:p>
        </p:txBody>
      </p:sp>
    </p:spTree>
    <p:extLst>
      <p:ext uri="{BB962C8B-B14F-4D97-AF65-F5344CB8AC3E}">
        <p14:creationId xmlns:p14="http://schemas.microsoft.com/office/powerpoint/2010/main" val="1141567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1 Título"/>
              <p:cNvSpPr>
                <a:spLocks noGrp="1"/>
              </p:cNvSpPr>
              <p:nvPr>
                <p:ph type="title"/>
              </p:nvPr>
            </p:nvSpPr>
            <p:spPr>
              <a:xfrm>
                <a:off x="838200" y="365126"/>
                <a:ext cx="10515600" cy="744584"/>
              </a:xfrm>
            </p:spPr>
            <p:txBody>
              <a:bodyPr/>
              <a:lstStyle/>
              <a:p>
                <a:pPr/>
                <a14:m>
                  <m:oMathPara xmlns:m="http://schemas.openxmlformats.org/officeDocument/2006/math">
                    <m:oMathParaPr>
                      <m:jc m:val="left"/>
                    </m:oMathParaPr>
                    <m:oMath xmlns:m="http://schemas.openxmlformats.org/officeDocument/2006/math">
                      <m:sSup>
                        <m:sSupPr>
                          <m:ctrlPr>
                            <a:rPr lang="es-ES" i="1" smtClean="0">
                              <a:latin typeface="Cambria Math" panose="02040503050406030204" pitchFamily="18" charset="0"/>
                            </a:rPr>
                          </m:ctrlPr>
                        </m:sSupPr>
                        <m:e>
                          <m:r>
                            <a:rPr lang="es-ES" smtClean="0">
                              <a:latin typeface="Cambria Math" panose="02040503050406030204" pitchFamily="18" charset="0"/>
                            </a:rPr>
                            <m:t>𝑅</m:t>
                          </m:r>
                        </m:e>
                        <m:sup>
                          <m:r>
                            <a:rPr lang="es-ES" smtClean="0">
                              <a:latin typeface="Cambria Math" panose="02040503050406030204" pitchFamily="18" charset="0"/>
                            </a:rPr>
                            <m:t>2</m:t>
                          </m:r>
                        </m:sup>
                      </m:sSup>
                    </m:oMath>
                  </m:oMathPara>
                </a14:m>
                <a:endParaRPr lang="es-AR" dirty="0"/>
              </a:p>
            </p:txBody>
          </p:sp>
        </mc:Choice>
        <mc:Fallback xmlns="">
          <p:sp>
            <p:nvSpPr>
              <p:cNvPr id="2" name="1 Título"/>
              <p:cNvSpPr>
                <a:spLocks noGrp="1" noRot="1" noChangeAspect="1" noMove="1" noResize="1" noEditPoints="1" noAdjustHandles="1" noChangeArrowheads="1" noChangeShapeType="1" noTextEdit="1"/>
              </p:cNvSpPr>
              <p:nvPr>
                <p:ph type="title"/>
              </p:nvPr>
            </p:nvSpPr>
            <p:spPr>
              <a:xfrm>
                <a:off x="838200" y="365126"/>
                <a:ext cx="10515600" cy="744584"/>
              </a:xfrm>
              <a:blipFill>
                <a:blip r:embed="rId2"/>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838200" y="1367161"/>
                <a:ext cx="10515600" cy="4809802"/>
              </a:xfrm>
            </p:spPr>
            <p:txBody>
              <a:bodyPr/>
              <a:lstStyle/>
              <a:p>
                <a:r>
                  <a:rPr lang="es-AR" dirty="0"/>
                  <a:t>Abrir: regresión-lineal.ipynb</a:t>
                </a:r>
              </a:p>
              <a:p>
                <a:r>
                  <a:rPr lang="es-AR" dirty="0"/>
                  <a:t>Ejercicio: Calcular </a:t>
                </a:r>
                <a14:m>
                  <m:oMath xmlns:m="http://schemas.openxmlformats.org/officeDocument/2006/math">
                    <m:sSup>
                      <m:sSupPr>
                        <m:ctrlPr>
                          <a:rPr lang="es-ES" i="1" smtClean="0">
                            <a:latin typeface="Cambria Math" panose="02040503050406030204" pitchFamily="18" charset="0"/>
                          </a:rPr>
                        </m:ctrlPr>
                      </m:sSupPr>
                      <m:e>
                        <m:r>
                          <a:rPr lang="es-ES" smtClean="0">
                            <a:latin typeface="Cambria Math" panose="02040503050406030204" pitchFamily="18" charset="0"/>
                          </a:rPr>
                          <m:t>𝑅</m:t>
                        </m:r>
                      </m:e>
                      <m:sup>
                        <m:r>
                          <a:rPr lang="es-ES" smtClean="0">
                            <a:latin typeface="Cambria Math" panose="02040503050406030204" pitchFamily="18" charset="0"/>
                          </a:rPr>
                          <m:t>2</m:t>
                        </m:r>
                      </m:sup>
                    </m:sSup>
                    <m:r>
                      <a:rPr lang="es-ES" i="1" smtClean="0">
                        <a:latin typeface="Cambria Math" panose="02040503050406030204" pitchFamily="18" charset="0"/>
                      </a:rPr>
                      <m:t> </m:t>
                    </m:r>
                  </m:oMath>
                </a14:m>
                <a:r>
                  <a:rPr lang="es-AR" dirty="0"/>
                  <a:t>para el ejercicio anterior con Excel y Python.</a:t>
                </a:r>
              </a:p>
              <a:p>
                <a:endParaRPr lang="es-AR"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838200" y="1367161"/>
                <a:ext cx="10515600" cy="4809802"/>
              </a:xfrm>
              <a:blipFill>
                <a:blip r:embed="rId3"/>
                <a:stretch>
                  <a:fillRect l="-1043" t="-2028"/>
                </a:stretch>
              </a:blipFill>
            </p:spPr>
            <p:txBody>
              <a:bodyPr/>
              <a:lstStyle/>
              <a:p>
                <a:r>
                  <a:rPr lang="es-ES">
                    <a:noFill/>
                  </a:rPr>
                  <a:t> </a:t>
                </a:r>
              </a:p>
            </p:txBody>
          </p:sp>
        </mc:Fallback>
      </mc:AlternateContent>
    </p:spTree>
    <p:extLst>
      <p:ext uri="{BB962C8B-B14F-4D97-AF65-F5344CB8AC3E}">
        <p14:creationId xmlns:p14="http://schemas.microsoft.com/office/powerpoint/2010/main" val="15936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Regresión multivariable</a:t>
            </a:r>
            <a:endParaRPr lang="es-AR" dirty="0"/>
          </a:p>
        </p:txBody>
      </p:sp>
    </p:spTree>
    <p:extLst>
      <p:ext uri="{BB962C8B-B14F-4D97-AF65-F5344CB8AC3E}">
        <p14:creationId xmlns:p14="http://schemas.microsoft.com/office/powerpoint/2010/main" val="1353492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8200" y="365126"/>
            <a:ext cx="10515600" cy="744584"/>
          </a:xfrm>
        </p:spPr>
        <p:txBody>
          <a:bodyPr/>
          <a:lstStyle/>
          <a:p>
            <a:r>
              <a:rPr lang="es-ES" dirty="0"/>
              <a:t>Regresión multivariable</a:t>
            </a:r>
            <a:endParaRPr lang="es-AR" dirty="0"/>
          </a:p>
        </p:txBody>
      </p:sp>
      <p:sp>
        <p:nvSpPr>
          <p:cNvPr id="3" name="2 Marcador de contenido"/>
          <p:cNvSpPr>
            <a:spLocks noGrp="1"/>
          </p:cNvSpPr>
          <p:nvPr>
            <p:ph idx="1"/>
          </p:nvPr>
        </p:nvSpPr>
        <p:spPr>
          <a:xfrm>
            <a:off x="838200" y="1367161"/>
            <a:ext cx="10515600" cy="4809802"/>
          </a:xfrm>
        </p:spPr>
        <p:txBody>
          <a:bodyPr>
            <a:normAutofit/>
          </a:bodyPr>
          <a:lstStyle/>
          <a:p>
            <a:r>
              <a:rPr lang="es-ES" dirty="0"/>
              <a:t>Más de una variable influye en la que estoy interesado</a:t>
            </a:r>
          </a:p>
          <a:p>
            <a:r>
              <a:rPr lang="es-ES" dirty="0"/>
              <a:t>Por ejemplo: predecir el precio de un coche basado en sus atributos (marca, modelo, cantidad de puertas, etc.)</a:t>
            </a:r>
            <a:endParaRPr lang="es-AR" dirty="0"/>
          </a:p>
        </p:txBody>
      </p:sp>
    </p:spTree>
    <p:extLst>
      <p:ext uri="{BB962C8B-B14F-4D97-AF65-F5344CB8AC3E}">
        <p14:creationId xmlns:p14="http://schemas.microsoft.com/office/powerpoint/2010/main" val="997094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8200" y="365126"/>
            <a:ext cx="10515600" cy="744584"/>
          </a:xfrm>
        </p:spPr>
        <p:txBody>
          <a:bodyPr/>
          <a:lstStyle/>
          <a:p>
            <a:r>
              <a:rPr lang="es-ES"/>
              <a:t>Regresión multivariable</a:t>
            </a:r>
            <a:endParaRPr lang="es-AR" dirty="0"/>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838200" y="1367161"/>
                <a:ext cx="10515600" cy="4809802"/>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s-ES" smtClean="0">
                          <a:latin typeface="Cambria Math" panose="02040503050406030204" pitchFamily="18" charset="0"/>
                        </a:rPr>
                        <m:t>𝑝𝑟𝑒𝑐𝑖𝑜</m:t>
                      </m:r>
                      <m:r>
                        <a:rPr lang="es-ES" smtClean="0">
                          <a:latin typeface="Cambria Math" panose="02040503050406030204" pitchFamily="18" charset="0"/>
                        </a:rPr>
                        <m:t>= ∝ + </m:t>
                      </m:r>
                      <m:sSub>
                        <m:sSubPr>
                          <m:ctrlPr>
                            <a:rPr lang="es-ES" i="1">
                              <a:latin typeface="Cambria Math" panose="02040503050406030204" pitchFamily="18" charset="0"/>
                            </a:rPr>
                          </m:ctrlPr>
                        </m:sSubPr>
                        <m:e>
                          <m:r>
                            <a:rPr lang="es-ES">
                              <a:latin typeface="Cambria Math" panose="02040503050406030204" pitchFamily="18" charset="0"/>
                            </a:rPr>
                            <m:t>𝛽</m:t>
                          </m:r>
                        </m:e>
                        <m:sub>
                          <m:r>
                            <a:rPr lang="es-ES">
                              <a:latin typeface="Cambria Math" panose="02040503050406030204" pitchFamily="18" charset="0"/>
                            </a:rPr>
                            <m:t>1</m:t>
                          </m:r>
                        </m:sub>
                      </m:sSub>
                      <m:r>
                        <a:rPr lang="es-ES">
                          <a:latin typeface="Cambria Math" panose="02040503050406030204" pitchFamily="18" charset="0"/>
                        </a:rPr>
                        <m:t>𝑘𝑚</m:t>
                      </m:r>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𝛽</m:t>
                          </m:r>
                        </m:e>
                        <m:sub>
                          <m:r>
                            <a:rPr lang="es-ES">
                              <a:latin typeface="Cambria Math" panose="02040503050406030204" pitchFamily="18" charset="0"/>
                            </a:rPr>
                            <m:t>2</m:t>
                          </m:r>
                        </m:sub>
                      </m:sSub>
                      <m:r>
                        <a:rPr lang="es-ES">
                          <a:latin typeface="Cambria Math" panose="02040503050406030204" pitchFamily="18" charset="0"/>
                        </a:rPr>
                        <m:t>𝑒𝑑𝑎𝑑</m:t>
                      </m:r>
                      <m:r>
                        <a:rPr lang="es-ES">
                          <a:latin typeface="Cambria Math" panose="02040503050406030204" pitchFamily="18" charset="0"/>
                        </a:rPr>
                        <m:t>+</m:t>
                      </m:r>
                      <m:sSub>
                        <m:sSubPr>
                          <m:ctrlPr>
                            <a:rPr lang="es-ES" i="1">
                              <a:latin typeface="Cambria Math" panose="02040503050406030204" pitchFamily="18" charset="0"/>
                            </a:rPr>
                          </m:ctrlPr>
                        </m:sSubPr>
                        <m:e>
                          <m:r>
                            <a:rPr lang="es-ES">
                              <a:latin typeface="Cambria Math" panose="02040503050406030204" pitchFamily="18" charset="0"/>
                            </a:rPr>
                            <m:t>𝛽</m:t>
                          </m:r>
                        </m:e>
                        <m:sub>
                          <m:r>
                            <a:rPr lang="es-ES">
                              <a:latin typeface="Cambria Math" panose="02040503050406030204" pitchFamily="18" charset="0"/>
                            </a:rPr>
                            <m:t>3</m:t>
                          </m:r>
                        </m:sub>
                      </m:sSub>
                      <m:r>
                        <a:rPr lang="es-ES">
                          <a:latin typeface="Cambria Math" panose="02040503050406030204" pitchFamily="18" charset="0"/>
                        </a:rPr>
                        <m:t> </m:t>
                      </m:r>
                      <m:r>
                        <a:rPr lang="es-ES">
                          <a:latin typeface="Cambria Math" panose="02040503050406030204" pitchFamily="18" charset="0"/>
                        </a:rPr>
                        <m:t>𝑝𝑢𝑒𝑟𝑡𝑎𝑠</m:t>
                      </m:r>
                    </m:oMath>
                  </m:oMathPara>
                </a14:m>
                <a:endParaRPr lang="es-AR" dirty="0"/>
              </a:p>
              <a:p>
                <a:r>
                  <a:rPr lang="es-ES" dirty="0"/>
                  <a:t>Los coeficientes indican cuán importante es cada factor (si todos los datos están normalizados)</a:t>
                </a:r>
              </a:p>
              <a:p>
                <a:r>
                  <a:rPr lang="es-ES" dirty="0"/>
                  <a:t>Se pueden quitar los que no importan</a:t>
                </a:r>
              </a:p>
              <a:p>
                <a:r>
                  <a:rPr lang="es-ES" dirty="0"/>
                  <a:t>Se puede usar también r cuadrado</a:t>
                </a:r>
              </a:p>
              <a:p>
                <a:r>
                  <a:rPr lang="es-ES" dirty="0"/>
                  <a:t>Los factores se tratan de manera independiente cada uno. Si son dependientes entre ellos, esto no se refleja en el modelo (kilometraje/edad).</a:t>
                </a:r>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838200" y="1367161"/>
                <a:ext cx="10515600" cy="4809802"/>
              </a:xfrm>
              <a:blipFill>
                <a:blip r:embed="rId2"/>
                <a:stretch>
                  <a:fillRect l="-1043"/>
                </a:stretch>
              </a:blipFill>
            </p:spPr>
            <p:txBody>
              <a:bodyPr/>
              <a:lstStyle/>
              <a:p>
                <a:r>
                  <a:rPr lang="es-ES">
                    <a:noFill/>
                  </a:rPr>
                  <a:t> </a:t>
                </a:r>
              </a:p>
            </p:txBody>
          </p:sp>
        </mc:Fallback>
      </mc:AlternateContent>
    </p:spTree>
    <p:extLst>
      <p:ext uri="{BB962C8B-B14F-4D97-AF65-F5344CB8AC3E}">
        <p14:creationId xmlns:p14="http://schemas.microsoft.com/office/powerpoint/2010/main" val="1548076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51F508-278F-BE3A-EE85-60AD8B6CD98F}"/>
              </a:ext>
            </a:extLst>
          </p:cNvPr>
          <p:cNvSpPr>
            <a:spLocks noGrp="1"/>
          </p:cNvSpPr>
          <p:nvPr>
            <p:ph type="title"/>
          </p:nvPr>
        </p:nvSpPr>
        <p:spPr/>
        <p:txBody>
          <a:bodyPr/>
          <a:lstStyle/>
          <a:p>
            <a:r>
              <a:rPr lang="es-ES"/>
              <a:t>Pandas DataFrame</a:t>
            </a:r>
          </a:p>
        </p:txBody>
      </p:sp>
      <p:pic>
        <p:nvPicPr>
          <p:cNvPr id="1026" name="Picture 2" descr="Pandas DataFrame">
            <a:extLst>
              <a:ext uri="{FF2B5EF4-FFF2-40B4-BE49-F238E27FC236}">
                <a16:creationId xmlns:a16="http://schemas.microsoft.com/office/drawing/2014/main" id="{5B4AD114-2A4C-D27D-F8A0-55360A7466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7741" y="1432110"/>
            <a:ext cx="7996518" cy="431651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A3F23105-7C79-2D95-0543-797A1A191DE5}"/>
              </a:ext>
            </a:extLst>
          </p:cNvPr>
          <p:cNvSpPr txBox="1"/>
          <p:nvPr/>
        </p:nvSpPr>
        <p:spPr>
          <a:xfrm>
            <a:off x="2389094" y="5960782"/>
            <a:ext cx="7413812" cy="369332"/>
          </a:xfrm>
          <a:prstGeom prst="rect">
            <a:avLst/>
          </a:prstGeom>
          <a:noFill/>
        </p:spPr>
        <p:txBody>
          <a:bodyPr wrap="square">
            <a:spAutoFit/>
          </a:bodyPr>
          <a:lstStyle/>
          <a:p>
            <a:pPr algn="ctr"/>
            <a:r>
              <a:rPr lang="es-ES">
                <a:hlinkClick r:id="rId3"/>
              </a:rPr>
              <a:t>Pandas DataFrame - resumen</a:t>
            </a:r>
            <a:endParaRPr lang="es-ES"/>
          </a:p>
        </p:txBody>
      </p:sp>
    </p:spTree>
    <p:extLst>
      <p:ext uri="{BB962C8B-B14F-4D97-AF65-F5344CB8AC3E}">
        <p14:creationId xmlns:p14="http://schemas.microsoft.com/office/powerpoint/2010/main" val="252156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51F508-278F-BE3A-EE85-60AD8B6CD98F}"/>
              </a:ext>
            </a:extLst>
          </p:cNvPr>
          <p:cNvSpPr>
            <a:spLocks noGrp="1"/>
          </p:cNvSpPr>
          <p:nvPr>
            <p:ph type="title"/>
          </p:nvPr>
        </p:nvSpPr>
        <p:spPr/>
        <p:txBody>
          <a:bodyPr/>
          <a:lstStyle/>
          <a:p>
            <a:r>
              <a:rPr lang="es-ES"/>
              <a:t>Pandas DataFrame</a:t>
            </a:r>
          </a:p>
        </p:txBody>
      </p:sp>
      <p:sp>
        <p:nvSpPr>
          <p:cNvPr id="3" name="Marcador de contenido 2">
            <a:extLst>
              <a:ext uri="{FF2B5EF4-FFF2-40B4-BE49-F238E27FC236}">
                <a16:creationId xmlns:a16="http://schemas.microsoft.com/office/drawing/2014/main" id="{3E6A8042-857D-9882-5D68-F58448793F7E}"/>
              </a:ext>
            </a:extLst>
          </p:cNvPr>
          <p:cNvSpPr>
            <a:spLocks noGrp="1"/>
          </p:cNvSpPr>
          <p:nvPr>
            <p:ph idx="1"/>
          </p:nvPr>
        </p:nvSpPr>
        <p:spPr/>
        <p:txBody>
          <a:bodyPr>
            <a:normAutofit fontScale="92500" lnSpcReduction="10000"/>
          </a:bodyPr>
          <a:lstStyle/>
          <a:p>
            <a:r>
              <a:rPr lang="es-ES"/>
              <a:t>pd</a:t>
            </a:r>
            <a:r>
              <a:rPr lang="es-ES" b="1"/>
              <a:t>.DataFrame(): </a:t>
            </a:r>
            <a:r>
              <a:rPr lang="es-ES"/>
              <a:t>Crear un DataFrame desde cero (diccionarios, listas, etc.).</a:t>
            </a:r>
          </a:p>
          <a:p>
            <a:r>
              <a:rPr lang="es-ES"/>
              <a:t>pd.</a:t>
            </a:r>
            <a:r>
              <a:rPr lang="es-ES" b="1"/>
              <a:t>read_csv()</a:t>
            </a:r>
            <a:r>
              <a:rPr lang="es-ES"/>
              <a:t>, pd.</a:t>
            </a:r>
            <a:r>
              <a:rPr lang="es-ES" b="1"/>
              <a:t>read_excel()</a:t>
            </a:r>
            <a:r>
              <a:rPr lang="es-ES"/>
              <a:t>, pd.</a:t>
            </a:r>
            <a:r>
              <a:rPr lang="es-ES" b="1"/>
              <a:t>read_json()</a:t>
            </a:r>
            <a:r>
              <a:rPr lang="es-ES"/>
              <a:t>, pd.</a:t>
            </a:r>
            <a:r>
              <a:rPr lang="es-ES" b="1"/>
              <a:t>read_sql()</a:t>
            </a:r>
            <a:r>
              <a:rPr lang="es-ES"/>
              <a:t>: Importar datos desde archivos o bases de datos.</a:t>
            </a:r>
          </a:p>
          <a:p>
            <a:r>
              <a:rPr lang="es-ES"/>
              <a:t>df.</a:t>
            </a:r>
            <a:r>
              <a:rPr lang="es-ES" b="1"/>
              <a:t>head()</a:t>
            </a:r>
            <a:r>
              <a:rPr lang="es-ES"/>
              <a:t>: Muestra las primeras n filas (por defecto 5).</a:t>
            </a:r>
          </a:p>
          <a:p>
            <a:r>
              <a:rPr lang="es-ES"/>
              <a:t>df.</a:t>
            </a:r>
            <a:r>
              <a:rPr lang="es-ES" b="1"/>
              <a:t>tail()</a:t>
            </a:r>
            <a:r>
              <a:rPr lang="es-ES"/>
              <a:t>: Muestra las últimas n filas (por defecto 5).</a:t>
            </a:r>
          </a:p>
          <a:p>
            <a:r>
              <a:rPr lang="es-ES"/>
              <a:t>df.</a:t>
            </a:r>
            <a:r>
              <a:rPr lang="es-ES" b="1"/>
              <a:t>shape</a:t>
            </a:r>
            <a:r>
              <a:rPr lang="es-ES"/>
              <a:t>: Devuelve una tupla con el número de filas y columnas.</a:t>
            </a:r>
          </a:p>
          <a:p>
            <a:r>
              <a:rPr lang="es-ES"/>
              <a:t>df.</a:t>
            </a:r>
            <a:r>
              <a:rPr lang="es-ES" b="1"/>
              <a:t>describe()</a:t>
            </a:r>
            <a:r>
              <a:rPr lang="es-ES"/>
              <a:t>: Genera estadísticas descriptivas (conteo, media, desviación estándar, min, max, cuartiles) de las columnas numéricas.</a:t>
            </a:r>
          </a:p>
          <a:p>
            <a:r>
              <a:rPr lang="es-ES" b="1"/>
              <a:t>df['NombreColumna'] </a:t>
            </a:r>
            <a:r>
              <a:rPr lang="es-ES"/>
              <a:t>o </a:t>
            </a:r>
            <a:r>
              <a:rPr lang="es-ES" b="1"/>
              <a:t>df.NombreColumna</a:t>
            </a:r>
            <a:r>
              <a:rPr lang="es-ES"/>
              <a:t>: Seleccionar una sola columna (devuelve una Serie).</a:t>
            </a:r>
          </a:p>
          <a:p>
            <a:r>
              <a:rPr lang="es-ES" b="1"/>
              <a:t>df[['ColA', 'ColB']]: </a:t>
            </a:r>
            <a:r>
              <a:rPr lang="es-ES"/>
              <a:t>Seleccionar múltiples columnas (devuelve un DataFrame).</a:t>
            </a:r>
          </a:p>
        </p:txBody>
      </p:sp>
    </p:spTree>
    <p:extLst>
      <p:ext uri="{BB962C8B-B14F-4D97-AF65-F5344CB8AC3E}">
        <p14:creationId xmlns:p14="http://schemas.microsoft.com/office/powerpoint/2010/main" val="86032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755F36-BF69-731A-3826-71192957D86B}"/>
              </a:ext>
            </a:extLst>
          </p:cNvPr>
          <p:cNvSpPr>
            <a:spLocks noGrp="1"/>
          </p:cNvSpPr>
          <p:nvPr>
            <p:ph type="title"/>
          </p:nvPr>
        </p:nvSpPr>
        <p:spPr/>
        <p:txBody>
          <a:bodyPr/>
          <a:lstStyle/>
          <a:p>
            <a:r>
              <a:rPr lang="es-ES"/>
              <a:t>Pandas DataFrame</a:t>
            </a:r>
          </a:p>
        </p:txBody>
      </p:sp>
      <p:sp>
        <p:nvSpPr>
          <p:cNvPr id="3" name="Marcador de contenido 2">
            <a:extLst>
              <a:ext uri="{FF2B5EF4-FFF2-40B4-BE49-F238E27FC236}">
                <a16:creationId xmlns:a16="http://schemas.microsoft.com/office/drawing/2014/main" id="{F5D88AF8-D252-47E9-E7F7-0D8A70F0D548}"/>
              </a:ext>
            </a:extLst>
          </p:cNvPr>
          <p:cNvSpPr>
            <a:spLocks noGrp="1"/>
          </p:cNvSpPr>
          <p:nvPr>
            <p:ph idx="1"/>
          </p:nvPr>
        </p:nvSpPr>
        <p:spPr/>
        <p:txBody>
          <a:bodyPr>
            <a:normAutofit lnSpcReduction="10000"/>
          </a:bodyPr>
          <a:lstStyle/>
          <a:p>
            <a:r>
              <a:rPr lang="es-ES"/>
              <a:t>df.</a:t>
            </a:r>
            <a:r>
              <a:rPr lang="es-ES" b="1"/>
              <a:t>loc[]</a:t>
            </a:r>
            <a:r>
              <a:rPr lang="es-ES"/>
              <a:t>: Selección por etiquetas (nombres de índice y columna). Ejemplo: df.loc[0, 'ColA'] o df.loc[3:5, ['ColA', 'ColB’]]</a:t>
            </a:r>
          </a:p>
          <a:p>
            <a:r>
              <a:rPr lang="es-ES"/>
              <a:t>df.</a:t>
            </a:r>
            <a:r>
              <a:rPr lang="es-ES" b="1"/>
              <a:t>iloc[]</a:t>
            </a:r>
            <a:r>
              <a:rPr lang="es-ES"/>
              <a:t>: Selección por posición entera (índices de fila y columna). Ejemplo: df.iloc[0, 0] o df.iloc[3:6, 0:2]</a:t>
            </a:r>
          </a:p>
          <a:p>
            <a:r>
              <a:rPr lang="es-ES"/>
              <a:t>df[</a:t>
            </a:r>
            <a:r>
              <a:rPr lang="es-ES" b="1"/>
              <a:t>df['ColA'] &gt; 10</a:t>
            </a:r>
            <a:r>
              <a:rPr lang="es-ES"/>
              <a:t>]: Filtrar filas donde la columna 'ColA' cumple una condición.</a:t>
            </a:r>
          </a:p>
          <a:p>
            <a:r>
              <a:rPr lang="es-ES"/>
              <a:t>.</a:t>
            </a:r>
            <a:r>
              <a:rPr lang="es-ES" b="1"/>
              <a:t>sum(), .mean(), .median(), .min(), .max(), .std()</a:t>
            </a:r>
            <a:r>
              <a:rPr lang="es-ES"/>
              <a:t>: Calculan la suma, media, mediana, mínimo, máximo, y desviación estándar</a:t>
            </a:r>
          </a:p>
          <a:p>
            <a:r>
              <a:rPr lang="es-ES"/>
              <a:t> .</a:t>
            </a:r>
            <a:r>
              <a:rPr lang="es-ES" b="1"/>
              <a:t>groupby('Columna'): </a:t>
            </a:r>
            <a:r>
              <a:rPr lang="es-ES"/>
              <a:t>Agrupa el DataFrame utilizando valores de una o más columnas y permite realizar operaciones de agregación en los grupos resultantes (ej. df.groupby('Pais')['Poblacion'].sum()).</a:t>
            </a:r>
          </a:p>
        </p:txBody>
      </p:sp>
    </p:spTree>
    <p:extLst>
      <p:ext uri="{BB962C8B-B14F-4D97-AF65-F5344CB8AC3E}">
        <p14:creationId xmlns:p14="http://schemas.microsoft.com/office/powerpoint/2010/main" val="3433474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6928D9-FE99-627F-AF9C-33491990BB16}"/>
              </a:ext>
            </a:extLst>
          </p:cNvPr>
          <p:cNvSpPr>
            <a:spLocks noGrp="1"/>
          </p:cNvSpPr>
          <p:nvPr>
            <p:ph type="title"/>
          </p:nvPr>
        </p:nvSpPr>
        <p:spPr/>
        <p:txBody>
          <a:bodyPr/>
          <a:lstStyle/>
          <a:p>
            <a:r>
              <a:rPr lang="es-ES"/>
              <a:t>Pandas DataFrame</a:t>
            </a:r>
          </a:p>
        </p:txBody>
      </p:sp>
      <p:sp>
        <p:nvSpPr>
          <p:cNvPr id="3" name="Marcador de contenido 2">
            <a:extLst>
              <a:ext uri="{FF2B5EF4-FFF2-40B4-BE49-F238E27FC236}">
                <a16:creationId xmlns:a16="http://schemas.microsoft.com/office/drawing/2014/main" id="{07A66A7B-69D3-B463-2C6B-CDC3779B2B27}"/>
              </a:ext>
            </a:extLst>
          </p:cNvPr>
          <p:cNvSpPr>
            <a:spLocks noGrp="1"/>
          </p:cNvSpPr>
          <p:nvPr>
            <p:ph idx="1"/>
          </p:nvPr>
        </p:nvSpPr>
        <p:spPr/>
        <p:txBody>
          <a:bodyPr/>
          <a:lstStyle/>
          <a:p>
            <a:r>
              <a:rPr lang="es-ES"/>
              <a:t>df.</a:t>
            </a:r>
            <a:r>
              <a:rPr lang="es-ES" b="1"/>
              <a:t>concat</a:t>
            </a:r>
            <a:r>
              <a:rPr lang="es-ES"/>
              <a:t>([df1, df2]): Concatena DataFrames (apilando filas o columnas).</a:t>
            </a:r>
          </a:p>
          <a:p>
            <a:r>
              <a:rPr lang="es-ES"/>
              <a:t>df.</a:t>
            </a:r>
            <a:r>
              <a:rPr lang="es-ES" b="1"/>
              <a:t>merge</a:t>
            </a:r>
            <a:r>
              <a:rPr lang="es-ES"/>
              <a:t>(df1, df2, on='clave'): Fusiona DataFrames (similar a las operaciones JOIN en SQL) en base a una o más columnas clave.</a:t>
            </a:r>
          </a:p>
        </p:txBody>
      </p:sp>
    </p:spTree>
    <p:extLst>
      <p:ext uri="{BB962C8B-B14F-4D97-AF65-F5344CB8AC3E}">
        <p14:creationId xmlns:p14="http://schemas.microsoft.com/office/powerpoint/2010/main" val="2314657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8200" y="365126"/>
            <a:ext cx="10515600" cy="744584"/>
          </a:xfrm>
        </p:spPr>
        <p:txBody>
          <a:bodyPr/>
          <a:lstStyle/>
          <a:p>
            <a:r>
              <a:rPr lang="es-ES" dirty="0"/>
              <a:t>Regresión multivariable</a:t>
            </a:r>
            <a:endParaRPr lang="es-AR" dirty="0"/>
          </a:p>
        </p:txBody>
      </p:sp>
      <p:sp>
        <p:nvSpPr>
          <p:cNvPr id="3" name="2 Marcador de contenido"/>
          <p:cNvSpPr>
            <a:spLocks noGrp="1"/>
          </p:cNvSpPr>
          <p:nvPr>
            <p:ph idx="1"/>
          </p:nvPr>
        </p:nvSpPr>
        <p:spPr>
          <a:xfrm>
            <a:off x="838200" y="1367161"/>
            <a:ext cx="10515600" cy="4809802"/>
          </a:xfrm>
        </p:spPr>
        <p:txBody>
          <a:bodyPr>
            <a:normAutofit/>
          </a:bodyPr>
          <a:lstStyle/>
          <a:p>
            <a:r>
              <a:rPr lang="es-ES" dirty="0"/>
              <a:t>OLS: Ordinary Least Squares</a:t>
            </a:r>
          </a:p>
          <a:p>
            <a:r>
              <a:rPr lang="es-ES" dirty="0"/>
              <a:t>Abrir: regresión-</a:t>
            </a:r>
            <a:r>
              <a:rPr lang="es-ES" dirty="0" err="1"/>
              <a:t>multivariable.ipynb</a:t>
            </a:r>
            <a:endParaRPr lang="es-ES" dirty="0"/>
          </a:p>
          <a:p>
            <a:r>
              <a:rPr lang="es-ES" dirty="0"/>
              <a:t>Ejercicios:</a:t>
            </a:r>
          </a:p>
          <a:p>
            <a:pPr lvl="1"/>
            <a:r>
              <a:rPr lang="es-ES"/>
              <a:t>Para valores </a:t>
            </a:r>
            <a:r>
              <a:rPr lang="es-ES" dirty="0"/>
              <a:t>de un coche nuevo, predecir </a:t>
            </a:r>
            <a:r>
              <a:rPr lang="es-ES"/>
              <a:t>su precio y comprobar en Excel que sea correcto.</a:t>
            </a:r>
            <a:endParaRPr lang="es-ES" dirty="0"/>
          </a:p>
        </p:txBody>
      </p:sp>
    </p:spTree>
    <p:extLst>
      <p:ext uri="{BB962C8B-B14F-4D97-AF65-F5344CB8AC3E}">
        <p14:creationId xmlns:p14="http://schemas.microsoft.com/office/powerpoint/2010/main" val="1721687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Regresión multivariable</a:t>
            </a:r>
          </a:p>
        </p:txBody>
      </p:sp>
      <p:sp>
        <p:nvSpPr>
          <p:cNvPr id="3" name="Marcador de contenido 2"/>
          <p:cNvSpPr>
            <a:spLocks noGrp="1"/>
          </p:cNvSpPr>
          <p:nvPr>
            <p:ph idx="1"/>
          </p:nvPr>
        </p:nvSpPr>
        <p:spPr/>
        <p:txBody>
          <a:bodyPr>
            <a:normAutofit/>
          </a:bodyPr>
          <a:lstStyle/>
          <a:p>
            <a:r>
              <a:rPr lang="es-ES" dirty="0"/>
              <a:t>Ejercicio: dados unos datos (advertising.csv) sobre inversión en publicidad (TV, radio y diario) y las ventas correspondientes buscar:</a:t>
            </a:r>
          </a:p>
          <a:p>
            <a:pPr lvl="1"/>
            <a:r>
              <a:rPr lang="es-ES" dirty="0"/>
              <a:t>Dividir los datos en 80%/20%, train/test</a:t>
            </a:r>
          </a:p>
          <a:p>
            <a:pPr lvl="1"/>
            <a:r>
              <a:rPr lang="es-ES" dirty="0"/>
              <a:t>La regresión lineal para publicidad en TV y ventas</a:t>
            </a:r>
          </a:p>
          <a:p>
            <a:pPr lvl="1"/>
            <a:r>
              <a:rPr lang="es-ES" dirty="0"/>
              <a:t>Graficar los resultados</a:t>
            </a:r>
          </a:p>
          <a:p>
            <a:pPr lvl="1"/>
            <a:r>
              <a:rPr lang="es-ES" dirty="0"/>
              <a:t>Calcular R cuadrado</a:t>
            </a:r>
          </a:p>
          <a:p>
            <a:pPr lvl="1"/>
            <a:r>
              <a:rPr lang="es-ES" dirty="0"/>
              <a:t>Añadir el resto de </a:t>
            </a:r>
            <a:r>
              <a:rPr lang="es-ES"/>
              <a:t>las variables para practicar regresión multivariable</a:t>
            </a:r>
            <a:endParaRPr lang="es-ES" dirty="0"/>
          </a:p>
          <a:p>
            <a:pPr lvl="1"/>
            <a:r>
              <a:rPr lang="es-ES" dirty="0"/>
              <a:t>Calcular R cuadrado y cuál de las variables es la menos importante.</a:t>
            </a:r>
          </a:p>
        </p:txBody>
      </p:sp>
    </p:spTree>
    <p:extLst>
      <p:ext uri="{BB962C8B-B14F-4D97-AF65-F5344CB8AC3E}">
        <p14:creationId xmlns:p14="http://schemas.microsoft.com/office/powerpoint/2010/main" val="3319445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Pendiente de una recta</a:t>
            </a:r>
            <a:endParaRPr lang="es-AR" dirty="0"/>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lstStyle/>
              <a:p>
                <a:pPr marL="0" indent="0">
                  <a:buNone/>
                </a:pPr>
                <a:endParaRPr lang="es-ES" b="0" i="1" dirty="0">
                  <a:latin typeface="Cambria Math"/>
                </a:endParaRPr>
              </a:p>
              <a:p>
                <a:pPr marL="0" indent="0">
                  <a:buNone/>
                </a:pPr>
                <a:endParaRPr lang="es-ES" b="0" i="1" dirty="0">
                  <a:latin typeface="Cambria Math"/>
                </a:endParaRPr>
              </a:p>
              <a:p>
                <a:pPr marL="0" indent="0">
                  <a:buNone/>
                </a:pPr>
                <a14:m>
                  <m:oMathPara xmlns:m="http://schemas.openxmlformats.org/officeDocument/2006/math">
                    <m:oMathParaPr>
                      <m:jc m:val="left"/>
                    </m:oMathParaPr>
                    <m:oMath xmlns:m="http://schemas.openxmlformats.org/officeDocument/2006/math">
                      <m:r>
                        <a:rPr lang="es-ES" sz="3700" i="1">
                          <a:latin typeface="Cambria Math"/>
                        </a:rPr>
                        <m:t>𝑚</m:t>
                      </m:r>
                      <m:r>
                        <a:rPr lang="es-ES" sz="3700" i="1">
                          <a:latin typeface="Cambria Math"/>
                        </a:rPr>
                        <m:t>=</m:t>
                      </m:r>
                      <m:f>
                        <m:fPr>
                          <m:ctrlPr>
                            <a:rPr lang="es-ES" sz="3700" i="1">
                              <a:latin typeface="Cambria Math" panose="02040503050406030204" pitchFamily="18" charset="0"/>
                            </a:rPr>
                          </m:ctrlPr>
                        </m:fPr>
                        <m:num>
                          <m:sSub>
                            <m:sSubPr>
                              <m:ctrlPr>
                                <a:rPr lang="es-ES" sz="3700" i="1">
                                  <a:latin typeface="Cambria Math" panose="02040503050406030204" pitchFamily="18" charset="0"/>
                                </a:rPr>
                              </m:ctrlPr>
                            </m:sSubPr>
                            <m:e>
                              <m:r>
                                <a:rPr lang="es-ES" sz="3700" i="1">
                                  <a:latin typeface="Cambria Math"/>
                                </a:rPr>
                                <m:t>𝑦</m:t>
                              </m:r>
                            </m:e>
                            <m:sub>
                              <m:r>
                                <a:rPr lang="es-ES" sz="3700" i="1">
                                  <a:latin typeface="Cambria Math"/>
                                </a:rPr>
                                <m:t>2</m:t>
                              </m:r>
                            </m:sub>
                          </m:sSub>
                          <m:r>
                            <a:rPr lang="es-ES" sz="3700" i="1">
                              <a:latin typeface="Cambria Math"/>
                            </a:rPr>
                            <m:t>−</m:t>
                          </m:r>
                          <m:sSub>
                            <m:sSubPr>
                              <m:ctrlPr>
                                <a:rPr lang="es-ES" sz="3700" i="1">
                                  <a:latin typeface="Cambria Math" panose="02040503050406030204" pitchFamily="18" charset="0"/>
                                </a:rPr>
                              </m:ctrlPr>
                            </m:sSubPr>
                            <m:e>
                              <m:r>
                                <a:rPr lang="es-ES" sz="3700" i="1">
                                  <a:latin typeface="Cambria Math"/>
                                </a:rPr>
                                <m:t>𝑦</m:t>
                              </m:r>
                            </m:e>
                            <m:sub>
                              <m:r>
                                <a:rPr lang="es-ES" sz="3700" i="1">
                                  <a:latin typeface="Cambria Math"/>
                                </a:rPr>
                                <m:t>1</m:t>
                              </m:r>
                            </m:sub>
                          </m:sSub>
                        </m:num>
                        <m:den>
                          <m:sSub>
                            <m:sSubPr>
                              <m:ctrlPr>
                                <a:rPr lang="es-ES" sz="3700" i="1">
                                  <a:latin typeface="Cambria Math" panose="02040503050406030204" pitchFamily="18" charset="0"/>
                                </a:rPr>
                              </m:ctrlPr>
                            </m:sSubPr>
                            <m:e>
                              <m:r>
                                <a:rPr lang="es-ES" sz="3700" i="1">
                                  <a:latin typeface="Cambria Math"/>
                                </a:rPr>
                                <m:t>𝑥</m:t>
                              </m:r>
                            </m:e>
                            <m:sub>
                              <m:r>
                                <a:rPr lang="es-ES" sz="3700" i="1">
                                  <a:latin typeface="Cambria Math"/>
                                </a:rPr>
                                <m:t>2</m:t>
                              </m:r>
                            </m:sub>
                          </m:sSub>
                          <m:r>
                            <a:rPr lang="es-ES" sz="3700" i="1">
                              <a:latin typeface="Cambria Math"/>
                            </a:rPr>
                            <m:t>−</m:t>
                          </m:r>
                          <m:sSub>
                            <m:sSubPr>
                              <m:ctrlPr>
                                <a:rPr lang="es-ES" sz="3700" i="1">
                                  <a:latin typeface="Cambria Math" panose="02040503050406030204" pitchFamily="18" charset="0"/>
                                </a:rPr>
                              </m:ctrlPr>
                            </m:sSubPr>
                            <m:e>
                              <m:r>
                                <a:rPr lang="es-ES" sz="3700" i="1">
                                  <a:latin typeface="Cambria Math"/>
                                </a:rPr>
                                <m:t>𝑥</m:t>
                              </m:r>
                            </m:e>
                            <m:sub>
                              <m:r>
                                <a:rPr lang="es-ES" sz="3700" i="1">
                                  <a:latin typeface="Cambria Math"/>
                                </a:rPr>
                                <m:t>1</m:t>
                              </m:r>
                            </m:sub>
                          </m:sSub>
                        </m:den>
                      </m:f>
                    </m:oMath>
                  </m:oMathPara>
                </a14:m>
                <a:endParaRPr lang="es-AR" sz="3700" dirty="0"/>
              </a:p>
              <a:p>
                <a:endParaRPr lang="es-AR"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2"/>
                <a:stretch>
                  <a:fillRect/>
                </a:stretch>
              </a:blipFill>
            </p:spPr>
            <p:txBody>
              <a:bodyPr/>
              <a:lstStyle/>
              <a:p>
                <a:r>
                  <a:rPr lang="en-US">
                    <a:noFill/>
                  </a:rPr>
                  <a:t> </a:t>
                </a:r>
              </a:p>
            </p:txBody>
          </p:sp>
        </mc:Fallback>
      </mc:AlternateContent>
      <p:pic>
        <p:nvPicPr>
          <p:cNvPr id="1026" name="Picture 2" descr="Resultado de imagen de pendiente de una rect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751851" y="1409288"/>
            <a:ext cx="6946563" cy="4573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143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DDC0B3F-0317-7B92-A5E7-AB1445BD7A64}"/>
              </a:ext>
            </a:extLst>
          </p:cNvPr>
          <p:cNvPicPr>
            <a:picLocks noChangeAspect="1"/>
          </p:cNvPicPr>
          <p:nvPr/>
        </p:nvPicPr>
        <p:blipFill>
          <a:blip r:embed="rId2"/>
          <a:stretch>
            <a:fillRect/>
          </a:stretch>
        </p:blipFill>
        <p:spPr>
          <a:xfrm>
            <a:off x="175510" y="1073888"/>
            <a:ext cx="11840980" cy="4710224"/>
          </a:xfrm>
          <a:prstGeom prst="rect">
            <a:avLst/>
          </a:prstGeom>
        </p:spPr>
      </p:pic>
    </p:spTree>
    <p:extLst>
      <p:ext uri="{BB962C8B-B14F-4D97-AF65-F5344CB8AC3E}">
        <p14:creationId xmlns:p14="http://schemas.microsoft.com/office/powerpoint/2010/main" val="1245176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AR" dirty="0"/>
              <a:t>Sistemas de recomendaciones</a:t>
            </a:r>
          </a:p>
        </p:txBody>
      </p:sp>
    </p:spTree>
    <p:extLst>
      <p:ext uri="{BB962C8B-B14F-4D97-AF65-F5344CB8AC3E}">
        <p14:creationId xmlns:p14="http://schemas.microsoft.com/office/powerpoint/2010/main" val="3030703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AR" sz="4300" dirty="0"/>
              <a:t>¿Qué son los sistemas de recomendaciones?</a:t>
            </a:r>
          </a:p>
        </p:txBody>
      </p:sp>
      <p:pic>
        <p:nvPicPr>
          <p:cNvPr id="4" name="3 Imagen"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478" y="1796819"/>
            <a:ext cx="9409045" cy="3796271"/>
          </a:xfrm>
          <a:prstGeom prst="rect">
            <a:avLst/>
          </a:prstGeom>
        </p:spPr>
      </p:pic>
    </p:spTree>
    <p:extLst>
      <p:ext uri="{BB962C8B-B14F-4D97-AF65-F5344CB8AC3E}">
        <p14:creationId xmlns:p14="http://schemas.microsoft.com/office/powerpoint/2010/main" val="883469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AR" sz="4300" dirty="0"/>
              <a:t>¿Qué son los sistemas de recomendaciones?</a:t>
            </a:r>
          </a:p>
        </p:txBody>
      </p:sp>
      <p:pic>
        <p:nvPicPr>
          <p:cNvPr id="3" name="2 Imagen"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244" y="1796818"/>
            <a:ext cx="10185512" cy="4285587"/>
          </a:xfrm>
          <a:prstGeom prst="rect">
            <a:avLst/>
          </a:prstGeom>
        </p:spPr>
      </p:pic>
    </p:spTree>
    <p:extLst>
      <p:ext uri="{BB962C8B-B14F-4D97-AF65-F5344CB8AC3E}">
        <p14:creationId xmlns:p14="http://schemas.microsoft.com/office/powerpoint/2010/main" val="1005386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0755BE-72B2-432F-649E-5C3F0F143903}"/>
              </a:ext>
            </a:extLst>
          </p:cNvPr>
          <p:cNvSpPr>
            <a:spLocks noGrp="1"/>
          </p:cNvSpPr>
          <p:nvPr>
            <p:ph type="title"/>
          </p:nvPr>
        </p:nvSpPr>
        <p:spPr/>
        <p:txBody>
          <a:bodyPr/>
          <a:lstStyle/>
          <a:p>
            <a:r>
              <a:rPr lang="es-AR"/>
              <a:t>Sistemas de recomendaciones</a:t>
            </a:r>
            <a:endParaRPr lang="es-ES"/>
          </a:p>
        </p:txBody>
      </p:sp>
      <p:sp>
        <p:nvSpPr>
          <p:cNvPr id="3" name="Marcador de contenido 2">
            <a:extLst>
              <a:ext uri="{FF2B5EF4-FFF2-40B4-BE49-F238E27FC236}">
                <a16:creationId xmlns:a16="http://schemas.microsoft.com/office/drawing/2014/main" id="{05A9802D-9875-D7ED-0F48-A99F39B6ECDB}"/>
              </a:ext>
            </a:extLst>
          </p:cNvPr>
          <p:cNvSpPr>
            <a:spLocks noGrp="1"/>
          </p:cNvSpPr>
          <p:nvPr>
            <p:ph idx="1"/>
          </p:nvPr>
        </p:nvSpPr>
        <p:spPr/>
        <p:txBody>
          <a:bodyPr/>
          <a:lstStyle/>
          <a:p>
            <a:r>
              <a:rPr lang="es-AR"/>
              <a:t>Filtrado colaborativo basado en usuarios (User-Based Collaborative Filtering)</a:t>
            </a:r>
          </a:p>
          <a:p>
            <a:r>
              <a:rPr lang="es-AR"/>
              <a:t>Filtrado colaborativo basado en items (Item-Based Collaborative Filtering)</a:t>
            </a:r>
          </a:p>
          <a:p>
            <a:pPr marL="0" indent="0">
              <a:buNone/>
            </a:pPr>
            <a:endParaRPr lang="es-AR"/>
          </a:p>
          <a:p>
            <a:endParaRPr lang="es-ES"/>
          </a:p>
        </p:txBody>
      </p:sp>
    </p:spTree>
    <p:extLst>
      <p:ext uri="{BB962C8B-B14F-4D97-AF65-F5344CB8AC3E}">
        <p14:creationId xmlns:p14="http://schemas.microsoft.com/office/powerpoint/2010/main" val="886906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AR"/>
              <a:t>Filtrado colaborativo basado en usuarios</a:t>
            </a:r>
            <a:endParaRPr lang="es-AR" dirty="0"/>
          </a:p>
        </p:txBody>
      </p:sp>
      <p:sp>
        <p:nvSpPr>
          <p:cNvPr id="3" name="2 Marcador de contenido"/>
          <p:cNvSpPr>
            <a:spLocks noGrp="1"/>
          </p:cNvSpPr>
          <p:nvPr>
            <p:ph idx="1"/>
          </p:nvPr>
        </p:nvSpPr>
        <p:spPr/>
        <p:txBody>
          <a:bodyPr>
            <a:normAutofit/>
          </a:bodyPr>
          <a:lstStyle/>
          <a:p>
            <a:r>
              <a:rPr lang="es-AR"/>
              <a:t>Crear </a:t>
            </a:r>
            <a:r>
              <a:rPr lang="es-AR" dirty="0"/>
              <a:t>una matriz de cosas que cada usuario a comprado/visto/calificado.</a:t>
            </a:r>
          </a:p>
          <a:p>
            <a:r>
              <a:rPr lang="es-AR" dirty="0"/>
              <a:t>Calcular puntajes de similaridad entre usuarios</a:t>
            </a:r>
          </a:p>
          <a:p>
            <a:r>
              <a:rPr lang="es-AR" dirty="0"/>
              <a:t>Encontrar usuarios similares a uno.</a:t>
            </a:r>
          </a:p>
          <a:p>
            <a:r>
              <a:rPr lang="es-AR" dirty="0"/>
              <a:t>Recomendar cosas que ellos han comprado/visto/calificado pero que yo no.</a:t>
            </a:r>
          </a:p>
        </p:txBody>
      </p:sp>
    </p:spTree>
    <p:extLst>
      <p:ext uri="{BB962C8B-B14F-4D97-AF65-F5344CB8AC3E}">
        <p14:creationId xmlns:p14="http://schemas.microsoft.com/office/powerpoint/2010/main" val="1449041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marL="0" indent="0">
              <a:buNone/>
            </a:pPr>
            <a:r>
              <a:rPr lang="es-AR"/>
              <a:t>Filtrado colaborativo basado en usuarios</a:t>
            </a:r>
          </a:p>
        </p:txBody>
      </p:sp>
      <p:pic>
        <p:nvPicPr>
          <p:cNvPr id="4" name="3 Imagen"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246" y="4174998"/>
            <a:ext cx="1457797" cy="1203959"/>
          </a:xfrm>
          <a:prstGeom prst="rect">
            <a:avLst/>
          </a:prstGeom>
        </p:spPr>
      </p:pic>
      <p:pic>
        <p:nvPicPr>
          <p:cNvPr id="5" name="4 Imagen" descr="Recorte de pantal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247" y="1924492"/>
            <a:ext cx="1457797" cy="1015805"/>
          </a:xfrm>
          <a:prstGeom prst="rect">
            <a:avLst/>
          </a:prstGeom>
        </p:spPr>
      </p:pic>
      <p:pic>
        <p:nvPicPr>
          <p:cNvPr id="6" name="5 Imagen" descr="Recorte de pantall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45" y="3952949"/>
            <a:ext cx="1486108" cy="1648055"/>
          </a:xfrm>
          <a:prstGeom prst="rect">
            <a:avLst/>
          </a:prstGeom>
        </p:spPr>
      </p:pic>
      <p:pic>
        <p:nvPicPr>
          <p:cNvPr id="8" name="7 Imagen" descr="Recorte de pantall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0295" y="1632245"/>
            <a:ext cx="1486108" cy="1648055"/>
          </a:xfrm>
          <a:prstGeom prst="rect">
            <a:avLst/>
          </a:prstGeom>
        </p:spPr>
      </p:pic>
      <p:pic>
        <p:nvPicPr>
          <p:cNvPr id="7" name="6 Imagen" descr="Recorte de pantalla"/>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8128" y="1632243"/>
            <a:ext cx="1503552" cy="1648055"/>
          </a:xfrm>
          <a:prstGeom prst="rect">
            <a:avLst/>
          </a:prstGeom>
        </p:spPr>
      </p:pic>
      <p:grpSp>
        <p:nvGrpSpPr>
          <p:cNvPr id="10" name="9 Grupo"/>
          <p:cNvGrpSpPr/>
          <p:nvPr/>
        </p:nvGrpSpPr>
        <p:grpSpPr>
          <a:xfrm>
            <a:off x="4618139" y="1318319"/>
            <a:ext cx="1486109" cy="228632"/>
            <a:chOff x="5436096" y="3936941"/>
            <a:chExt cx="2497072" cy="457264"/>
          </a:xfrm>
        </p:grpSpPr>
        <p:pic>
          <p:nvPicPr>
            <p:cNvPr id="9" name="8 Imagen" descr="Recorte de pantall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6096" y="3936941"/>
              <a:ext cx="485843" cy="457264"/>
            </a:xfrm>
            <a:prstGeom prst="rect">
              <a:avLst/>
            </a:prstGeom>
          </p:spPr>
        </p:pic>
        <p:pic>
          <p:nvPicPr>
            <p:cNvPr id="11" name="10 Imagen" descr="Recorte de pantall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8903" y="3936941"/>
              <a:ext cx="485843" cy="457264"/>
            </a:xfrm>
            <a:prstGeom prst="rect">
              <a:avLst/>
            </a:prstGeom>
          </p:spPr>
        </p:pic>
        <p:pic>
          <p:nvPicPr>
            <p:cNvPr id="12" name="11 Imagen" descr="Recorte de pantall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1710" y="3936941"/>
              <a:ext cx="485843" cy="457264"/>
            </a:xfrm>
            <a:prstGeom prst="rect">
              <a:avLst/>
            </a:prstGeom>
          </p:spPr>
        </p:pic>
        <p:pic>
          <p:nvPicPr>
            <p:cNvPr id="13" name="12 Imagen" descr="Recorte de pantall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4517" y="3936941"/>
              <a:ext cx="485843" cy="457264"/>
            </a:xfrm>
            <a:prstGeom prst="rect">
              <a:avLst/>
            </a:prstGeom>
          </p:spPr>
        </p:pic>
        <p:pic>
          <p:nvPicPr>
            <p:cNvPr id="14" name="13 Imagen" descr="Recorte de pantall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7325" y="3936941"/>
              <a:ext cx="485843" cy="457264"/>
            </a:xfrm>
            <a:prstGeom prst="rect">
              <a:avLst/>
            </a:prstGeom>
          </p:spPr>
        </p:pic>
      </p:grpSp>
      <p:grpSp>
        <p:nvGrpSpPr>
          <p:cNvPr id="16" name="15 Grupo"/>
          <p:cNvGrpSpPr/>
          <p:nvPr/>
        </p:nvGrpSpPr>
        <p:grpSpPr>
          <a:xfrm>
            <a:off x="7248128" y="1318319"/>
            <a:ext cx="1486109" cy="228632"/>
            <a:chOff x="5436096" y="3936941"/>
            <a:chExt cx="2497072" cy="457264"/>
          </a:xfrm>
        </p:grpSpPr>
        <p:pic>
          <p:nvPicPr>
            <p:cNvPr id="17" name="16 Imagen" descr="Recorte de pantall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6096" y="3936941"/>
              <a:ext cx="485843" cy="457264"/>
            </a:xfrm>
            <a:prstGeom prst="rect">
              <a:avLst/>
            </a:prstGeom>
          </p:spPr>
        </p:pic>
        <p:pic>
          <p:nvPicPr>
            <p:cNvPr id="18" name="17 Imagen" descr="Recorte de pantall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8903" y="3936941"/>
              <a:ext cx="485843" cy="457264"/>
            </a:xfrm>
            <a:prstGeom prst="rect">
              <a:avLst/>
            </a:prstGeom>
          </p:spPr>
        </p:pic>
        <p:pic>
          <p:nvPicPr>
            <p:cNvPr id="19" name="18 Imagen" descr="Recorte de pantall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1710" y="3936941"/>
              <a:ext cx="485843" cy="457264"/>
            </a:xfrm>
            <a:prstGeom prst="rect">
              <a:avLst/>
            </a:prstGeom>
          </p:spPr>
        </p:pic>
        <p:pic>
          <p:nvPicPr>
            <p:cNvPr id="20" name="19 Imagen" descr="Recorte de pantall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4517" y="3936941"/>
              <a:ext cx="485843" cy="457264"/>
            </a:xfrm>
            <a:prstGeom prst="rect">
              <a:avLst/>
            </a:prstGeom>
          </p:spPr>
        </p:pic>
        <p:pic>
          <p:nvPicPr>
            <p:cNvPr id="21" name="20 Imagen" descr="Recorte de pantall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7325" y="3936941"/>
              <a:ext cx="485843" cy="457264"/>
            </a:xfrm>
            <a:prstGeom prst="rect">
              <a:avLst/>
            </a:prstGeom>
          </p:spPr>
        </p:pic>
      </p:grpSp>
      <p:grpSp>
        <p:nvGrpSpPr>
          <p:cNvPr id="22" name="21 Grupo"/>
          <p:cNvGrpSpPr/>
          <p:nvPr/>
        </p:nvGrpSpPr>
        <p:grpSpPr>
          <a:xfrm>
            <a:off x="4600290" y="3645024"/>
            <a:ext cx="1486109" cy="228632"/>
            <a:chOff x="5436096" y="3936941"/>
            <a:chExt cx="2497072" cy="457264"/>
          </a:xfrm>
        </p:grpSpPr>
        <p:pic>
          <p:nvPicPr>
            <p:cNvPr id="23" name="22 Imagen" descr="Recorte de pantall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6096" y="3936941"/>
              <a:ext cx="485843" cy="457264"/>
            </a:xfrm>
            <a:prstGeom prst="rect">
              <a:avLst/>
            </a:prstGeom>
          </p:spPr>
        </p:pic>
        <p:pic>
          <p:nvPicPr>
            <p:cNvPr id="24" name="23 Imagen" descr="Recorte de pantall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8903" y="3936941"/>
              <a:ext cx="485843" cy="457264"/>
            </a:xfrm>
            <a:prstGeom prst="rect">
              <a:avLst/>
            </a:prstGeom>
          </p:spPr>
        </p:pic>
        <p:pic>
          <p:nvPicPr>
            <p:cNvPr id="25" name="24 Imagen" descr="Recorte de pantall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1710" y="3936941"/>
              <a:ext cx="485843" cy="457264"/>
            </a:xfrm>
            <a:prstGeom prst="rect">
              <a:avLst/>
            </a:prstGeom>
          </p:spPr>
        </p:pic>
        <p:pic>
          <p:nvPicPr>
            <p:cNvPr id="26" name="25 Imagen" descr="Recorte de pantall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4517" y="3936941"/>
              <a:ext cx="485843" cy="457264"/>
            </a:xfrm>
            <a:prstGeom prst="rect">
              <a:avLst/>
            </a:prstGeom>
          </p:spPr>
        </p:pic>
        <p:pic>
          <p:nvPicPr>
            <p:cNvPr id="27" name="26 Imagen" descr="Recorte de pantall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7325" y="3936941"/>
              <a:ext cx="485843" cy="457264"/>
            </a:xfrm>
            <a:prstGeom prst="rect">
              <a:avLst/>
            </a:prstGeom>
          </p:spPr>
        </p:pic>
      </p:grpSp>
      <p:cxnSp>
        <p:nvCxnSpPr>
          <p:cNvPr id="28" name="27 Conector recto de flecha"/>
          <p:cNvCxnSpPr/>
          <p:nvPr/>
        </p:nvCxnSpPr>
        <p:spPr>
          <a:xfrm>
            <a:off x="3311691" y="2456267"/>
            <a:ext cx="76808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29 Conector recto de flecha"/>
          <p:cNvCxnSpPr/>
          <p:nvPr/>
        </p:nvCxnSpPr>
        <p:spPr>
          <a:xfrm>
            <a:off x="3311691" y="4771027"/>
            <a:ext cx="76808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331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marL="0" indent="0">
              <a:buNone/>
            </a:pPr>
            <a:r>
              <a:rPr lang="es-AR"/>
              <a:t>Filtrado colaborativo basado en usuarios</a:t>
            </a:r>
          </a:p>
        </p:txBody>
      </p:sp>
      <p:pic>
        <p:nvPicPr>
          <p:cNvPr id="4" name="3 Imagen"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6047" y="2754939"/>
            <a:ext cx="1457797" cy="1203959"/>
          </a:xfrm>
          <a:prstGeom prst="rect">
            <a:avLst/>
          </a:prstGeom>
        </p:spPr>
      </p:pic>
      <p:pic>
        <p:nvPicPr>
          <p:cNvPr id="7" name="6 Imagen" descr="Recorte de pantal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2526943"/>
            <a:ext cx="1503552" cy="1648055"/>
          </a:xfrm>
          <a:prstGeom prst="rect">
            <a:avLst/>
          </a:prstGeom>
        </p:spPr>
      </p:pic>
      <p:cxnSp>
        <p:nvCxnSpPr>
          <p:cNvPr id="30" name="29 Conector recto de flecha"/>
          <p:cNvCxnSpPr/>
          <p:nvPr/>
        </p:nvCxnSpPr>
        <p:spPr>
          <a:xfrm>
            <a:off x="5142492" y="3350968"/>
            <a:ext cx="76808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44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8200" y="365126"/>
            <a:ext cx="10515600" cy="744584"/>
          </a:xfrm>
        </p:spPr>
        <p:txBody>
          <a:bodyPr/>
          <a:lstStyle/>
          <a:p>
            <a:r>
              <a:rPr lang="es-AR"/>
              <a:t>Filtrado colaborativo basado en usuarios</a:t>
            </a:r>
          </a:p>
        </p:txBody>
      </p:sp>
      <p:sp>
        <p:nvSpPr>
          <p:cNvPr id="3" name="2 Marcador de contenido"/>
          <p:cNvSpPr>
            <a:spLocks noGrp="1"/>
          </p:cNvSpPr>
          <p:nvPr>
            <p:ph idx="1"/>
          </p:nvPr>
        </p:nvSpPr>
        <p:spPr>
          <a:xfrm>
            <a:off x="838200" y="1367161"/>
            <a:ext cx="10515600" cy="4809802"/>
          </a:xfrm>
        </p:spPr>
        <p:txBody>
          <a:bodyPr>
            <a:normAutofit/>
          </a:bodyPr>
          <a:lstStyle/>
          <a:p>
            <a:pPr marL="0" indent="0">
              <a:buNone/>
            </a:pPr>
            <a:r>
              <a:rPr lang="es-AR" dirty="0"/>
              <a:t>Problemas:</a:t>
            </a:r>
          </a:p>
          <a:p>
            <a:r>
              <a:rPr lang="es-AR" dirty="0"/>
              <a:t>Las personas cambian</a:t>
            </a:r>
          </a:p>
          <a:p>
            <a:r>
              <a:rPr lang="es-AR" dirty="0"/>
              <a:t>Generalmente hay más personas que cosas (problema de cálculo)</a:t>
            </a:r>
          </a:p>
          <a:p>
            <a:r>
              <a:rPr lang="es-AR" dirty="0"/>
              <a:t>Las personas pueden engañar al sistema para tratar de promocionar un producto (cuentas falsas)</a:t>
            </a:r>
          </a:p>
        </p:txBody>
      </p:sp>
    </p:spTree>
    <p:extLst>
      <p:ext uri="{BB962C8B-B14F-4D97-AF65-F5344CB8AC3E}">
        <p14:creationId xmlns:p14="http://schemas.microsoft.com/office/powerpoint/2010/main" val="3711240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838200" y="365126"/>
            <a:ext cx="10515600" cy="744584"/>
          </a:xfrm>
        </p:spPr>
        <p:txBody>
          <a:bodyPr/>
          <a:lstStyle/>
          <a:p>
            <a:r>
              <a:rPr lang="es-AR"/>
              <a:t>Filtrado colaborativo basado en items</a:t>
            </a:r>
            <a:endParaRPr lang="es-AR" dirty="0"/>
          </a:p>
        </p:txBody>
      </p:sp>
      <p:sp>
        <p:nvSpPr>
          <p:cNvPr id="2" name="1 Marcador de contenido"/>
          <p:cNvSpPr>
            <a:spLocks noGrp="1"/>
          </p:cNvSpPr>
          <p:nvPr>
            <p:ph idx="1"/>
          </p:nvPr>
        </p:nvSpPr>
        <p:spPr>
          <a:xfrm>
            <a:off x="838200" y="1367161"/>
            <a:ext cx="10515600" cy="4809802"/>
          </a:xfrm>
        </p:spPr>
        <p:txBody>
          <a:bodyPr>
            <a:normAutofit/>
          </a:bodyPr>
          <a:lstStyle/>
          <a:p>
            <a:r>
              <a:rPr lang="es-AR"/>
              <a:t>Un item (por ejemplo una película) siempre será igual, </a:t>
            </a:r>
            <a:r>
              <a:rPr lang="es-AR" dirty="0"/>
              <a:t>no cambia</a:t>
            </a:r>
          </a:p>
          <a:p>
            <a:r>
              <a:rPr lang="es-AR" dirty="0"/>
              <a:t>Hay </a:t>
            </a:r>
            <a:r>
              <a:rPr lang="es-AR"/>
              <a:t>menos items </a:t>
            </a:r>
            <a:r>
              <a:rPr lang="es-AR" dirty="0"/>
              <a:t>que personas</a:t>
            </a:r>
          </a:p>
          <a:p>
            <a:r>
              <a:rPr lang="es-AR" dirty="0"/>
              <a:t>Es más difícil de engañar el sistema</a:t>
            </a:r>
          </a:p>
        </p:txBody>
      </p:sp>
    </p:spTree>
    <p:extLst>
      <p:ext uri="{BB962C8B-B14F-4D97-AF65-F5344CB8AC3E}">
        <p14:creationId xmlns:p14="http://schemas.microsoft.com/office/powerpoint/2010/main" val="2331479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Pendiente de una recta</a:t>
            </a:r>
          </a:p>
        </p:txBody>
      </p:sp>
      <p:sp>
        <p:nvSpPr>
          <p:cNvPr id="4" name="Marcador de contenido 3">
            <a:extLst>
              <a:ext uri="{FF2B5EF4-FFF2-40B4-BE49-F238E27FC236}">
                <a16:creationId xmlns:a16="http://schemas.microsoft.com/office/drawing/2014/main" id="{E770F9EE-5736-0083-F263-754CBB2B48CA}"/>
              </a:ext>
            </a:extLst>
          </p:cNvPr>
          <p:cNvSpPr>
            <a:spLocks noGrp="1"/>
          </p:cNvSpPr>
          <p:nvPr>
            <p:ph idx="1"/>
          </p:nvPr>
        </p:nvSpPr>
        <p:spPr/>
        <p:txBody>
          <a:bodyPr/>
          <a:lstStyle/>
          <a:p>
            <a:pPr marL="0" indent="0">
              <a:buNone/>
            </a:pPr>
            <a:r>
              <a:rPr lang="es-ES"/>
              <a:t>Es una medida de su </a:t>
            </a:r>
            <a:r>
              <a:rPr lang="es-ES" b="1"/>
              <a:t>inclinación</a:t>
            </a:r>
            <a:r>
              <a:rPr lang="es-ES"/>
              <a:t> y su </a:t>
            </a:r>
            <a:r>
              <a:rPr lang="es-ES" b="1"/>
              <a:t>dirección</a:t>
            </a:r>
            <a:r>
              <a:rPr lang="es-ES"/>
              <a:t> con respecto al eje horizontal (x)</a:t>
            </a:r>
          </a:p>
        </p:txBody>
      </p:sp>
      <p:pic>
        <p:nvPicPr>
          <p:cNvPr id="3" name="Picture 2" descr="undefin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3808" y="2145115"/>
            <a:ext cx="3846025" cy="41489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2476" y="3711628"/>
            <a:ext cx="2607056" cy="73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13425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8200" y="365126"/>
            <a:ext cx="10515600" cy="744584"/>
          </a:xfrm>
        </p:spPr>
        <p:txBody>
          <a:bodyPr/>
          <a:lstStyle/>
          <a:p>
            <a:r>
              <a:rPr lang="es-AR"/>
              <a:t>Filtrado colaborativo basado en items</a:t>
            </a:r>
            <a:endParaRPr lang="es-AR" dirty="0"/>
          </a:p>
        </p:txBody>
      </p:sp>
      <p:sp>
        <p:nvSpPr>
          <p:cNvPr id="3" name="2 Marcador de contenido"/>
          <p:cNvSpPr>
            <a:spLocks noGrp="1"/>
          </p:cNvSpPr>
          <p:nvPr>
            <p:ph idx="1"/>
          </p:nvPr>
        </p:nvSpPr>
        <p:spPr>
          <a:xfrm>
            <a:off x="838200" y="1367161"/>
            <a:ext cx="10515600" cy="4809802"/>
          </a:xfrm>
        </p:spPr>
        <p:txBody>
          <a:bodyPr>
            <a:normAutofit/>
          </a:bodyPr>
          <a:lstStyle/>
          <a:p>
            <a:r>
              <a:rPr lang="es-AR" dirty="0"/>
              <a:t>Encontrar cada par de películas que han sido vistas por la misma persona</a:t>
            </a:r>
          </a:p>
          <a:p>
            <a:r>
              <a:rPr lang="es-AR" dirty="0"/>
              <a:t>Medir la </a:t>
            </a:r>
            <a:r>
              <a:rPr lang="es-AR"/>
              <a:t>similaridad (la correlación) de </a:t>
            </a:r>
            <a:r>
              <a:rPr lang="es-AR" dirty="0"/>
              <a:t>sus calificaciones en todos los usuarios que vieron a </a:t>
            </a:r>
            <a:r>
              <a:rPr lang="es-AR"/>
              <a:t>las dos</a:t>
            </a:r>
            <a:endParaRPr lang="es-AR" dirty="0"/>
          </a:p>
        </p:txBody>
      </p:sp>
    </p:spTree>
    <p:extLst>
      <p:ext uri="{BB962C8B-B14F-4D97-AF65-F5344CB8AC3E}">
        <p14:creationId xmlns:p14="http://schemas.microsoft.com/office/powerpoint/2010/main" val="3010739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a:t>Filtrado colaborativo basado en items</a:t>
            </a:r>
            <a:endParaRPr lang="es-AR" dirty="0"/>
          </a:p>
        </p:txBody>
      </p:sp>
      <p:pic>
        <p:nvPicPr>
          <p:cNvPr id="5" name="4 Imagen"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0835" y="4141495"/>
            <a:ext cx="1457797" cy="1203959"/>
          </a:xfrm>
          <a:prstGeom prst="rect">
            <a:avLst/>
          </a:prstGeom>
        </p:spPr>
      </p:pic>
      <p:pic>
        <p:nvPicPr>
          <p:cNvPr id="6" name="5 Imagen" descr="Recorte de pantal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5630" y="1513450"/>
            <a:ext cx="1457797" cy="1015805"/>
          </a:xfrm>
          <a:prstGeom prst="rect">
            <a:avLst/>
          </a:prstGeom>
        </p:spPr>
      </p:pic>
      <p:pic>
        <p:nvPicPr>
          <p:cNvPr id="7" name="6 Imagen" descr="Recorte de pantall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9958" y="3952949"/>
            <a:ext cx="1486108" cy="1648055"/>
          </a:xfrm>
          <a:prstGeom prst="rect">
            <a:avLst/>
          </a:prstGeom>
        </p:spPr>
      </p:pic>
      <p:pic>
        <p:nvPicPr>
          <p:cNvPr id="9" name="8 Imagen" descr="Recorte de pantalla"/>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9953" y="1705227"/>
            <a:ext cx="1503552" cy="1648055"/>
          </a:xfrm>
          <a:prstGeom prst="rect">
            <a:avLst/>
          </a:prstGeom>
        </p:spPr>
      </p:pic>
      <p:grpSp>
        <p:nvGrpSpPr>
          <p:cNvPr id="10" name="9 Grupo"/>
          <p:cNvGrpSpPr/>
          <p:nvPr/>
        </p:nvGrpSpPr>
        <p:grpSpPr>
          <a:xfrm>
            <a:off x="7279952" y="1318317"/>
            <a:ext cx="1486109" cy="228632"/>
            <a:chOff x="5436096" y="3936941"/>
            <a:chExt cx="2497072" cy="457264"/>
          </a:xfrm>
        </p:grpSpPr>
        <p:pic>
          <p:nvPicPr>
            <p:cNvPr id="11" name="10 Imagen" descr="Recorte de pantall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6096" y="3936941"/>
              <a:ext cx="485843" cy="457264"/>
            </a:xfrm>
            <a:prstGeom prst="rect">
              <a:avLst/>
            </a:prstGeom>
          </p:spPr>
        </p:pic>
        <p:pic>
          <p:nvPicPr>
            <p:cNvPr id="12" name="11 Imagen" descr="Recorte de pantall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8903" y="3936941"/>
              <a:ext cx="485843" cy="457264"/>
            </a:xfrm>
            <a:prstGeom prst="rect">
              <a:avLst/>
            </a:prstGeom>
          </p:spPr>
        </p:pic>
        <p:pic>
          <p:nvPicPr>
            <p:cNvPr id="13" name="12 Imagen" descr="Recorte de pantall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1710" y="3936941"/>
              <a:ext cx="485843" cy="457264"/>
            </a:xfrm>
            <a:prstGeom prst="rect">
              <a:avLst/>
            </a:prstGeom>
          </p:spPr>
        </p:pic>
        <p:pic>
          <p:nvPicPr>
            <p:cNvPr id="14" name="13 Imagen" descr="Recorte de pantall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4517" y="3936941"/>
              <a:ext cx="485843" cy="457264"/>
            </a:xfrm>
            <a:prstGeom prst="rect">
              <a:avLst/>
            </a:prstGeom>
          </p:spPr>
        </p:pic>
        <p:pic>
          <p:nvPicPr>
            <p:cNvPr id="15" name="14 Imagen" descr="Recorte de pantall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7325" y="3936941"/>
              <a:ext cx="485843" cy="457264"/>
            </a:xfrm>
            <a:prstGeom prst="rect">
              <a:avLst/>
            </a:prstGeom>
          </p:spPr>
        </p:pic>
      </p:grpSp>
      <p:grpSp>
        <p:nvGrpSpPr>
          <p:cNvPr id="22" name="21 Grupo"/>
          <p:cNvGrpSpPr/>
          <p:nvPr/>
        </p:nvGrpSpPr>
        <p:grpSpPr>
          <a:xfrm>
            <a:off x="7262103" y="3645023"/>
            <a:ext cx="1486109" cy="228632"/>
            <a:chOff x="5436096" y="3936941"/>
            <a:chExt cx="2497072" cy="457264"/>
          </a:xfrm>
        </p:grpSpPr>
        <p:pic>
          <p:nvPicPr>
            <p:cNvPr id="23" name="22 Imagen" descr="Recorte de pantall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6096" y="3936941"/>
              <a:ext cx="485843" cy="457264"/>
            </a:xfrm>
            <a:prstGeom prst="rect">
              <a:avLst/>
            </a:prstGeom>
          </p:spPr>
        </p:pic>
        <p:pic>
          <p:nvPicPr>
            <p:cNvPr id="24" name="23 Imagen" descr="Recorte de pantall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8903" y="3936941"/>
              <a:ext cx="485843" cy="457264"/>
            </a:xfrm>
            <a:prstGeom prst="rect">
              <a:avLst/>
            </a:prstGeom>
          </p:spPr>
        </p:pic>
        <p:pic>
          <p:nvPicPr>
            <p:cNvPr id="25" name="24 Imagen" descr="Recorte de pantall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1710" y="3936941"/>
              <a:ext cx="485843" cy="457264"/>
            </a:xfrm>
            <a:prstGeom prst="rect">
              <a:avLst/>
            </a:prstGeom>
          </p:spPr>
        </p:pic>
        <p:pic>
          <p:nvPicPr>
            <p:cNvPr id="26" name="25 Imagen" descr="Recorte de pantall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4517" y="3936941"/>
              <a:ext cx="485843" cy="457264"/>
            </a:xfrm>
            <a:prstGeom prst="rect">
              <a:avLst/>
            </a:prstGeom>
          </p:spPr>
        </p:pic>
        <p:pic>
          <p:nvPicPr>
            <p:cNvPr id="27" name="26 Imagen" descr="Recorte de pantall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7325" y="3936941"/>
              <a:ext cx="485843" cy="457264"/>
            </a:xfrm>
            <a:prstGeom prst="rect">
              <a:avLst/>
            </a:prstGeom>
          </p:spPr>
        </p:pic>
      </p:grpSp>
      <p:cxnSp>
        <p:nvCxnSpPr>
          <p:cNvPr id="28" name="27 Conector recto de flecha"/>
          <p:cNvCxnSpPr/>
          <p:nvPr/>
        </p:nvCxnSpPr>
        <p:spPr>
          <a:xfrm>
            <a:off x="4419329" y="2132856"/>
            <a:ext cx="25407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28 Conector recto de flecha"/>
          <p:cNvCxnSpPr/>
          <p:nvPr/>
        </p:nvCxnSpPr>
        <p:spPr>
          <a:xfrm>
            <a:off x="4419329" y="2276872"/>
            <a:ext cx="2540772" cy="201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1" name="30 Imagen" descr="Recorte de pantalla"/>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35627" y="2787669"/>
            <a:ext cx="1457800" cy="1165279"/>
          </a:xfrm>
          <a:prstGeom prst="rect">
            <a:avLst/>
          </a:prstGeom>
        </p:spPr>
      </p:pic>
      <p:cxnSp>
        <p:nvCxnSpPr>
          <p:cNvPr id="35" name="34 Conector recto de flecha"/>
          <p:cNvCxnSpPr/>
          <p:nvPr/>
        </p:nvCxnSpPr>
        <p:spPr>
          <a:xfrm flipV="1">
            <a:off x="4254333" y="2420888"/>
            <a:ext cx="2705763" cy="8204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36 Conector recto de flecha"/>
          <p:cNvCxnSpPr/>
          <p:nvPr/>
        </p:nvCxnSpPr>
        <p:spPr>
          <a:xfrm>
            <a:off x="4238632" y="3370310"/>
            <a:ext cx="2721464" cy="1138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39 Conector recto de flecha"/>
          <p:cNvCxnSpPr/>
          <p:nvPr/>
        </p:nvCxnSpPr>
        <p:spPr>
          <a:xfrm flipV="1">
            <a:off x="4336833" y="2636915"/>
            <a:ext cx="2540772" cy="19000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 name="39 Conector recto de flecha">
            <a:extLst>
              <a:ext uri="{FF2B5EF4-FFF2-40B4-BE49-F238E27FC236}">
                <a16:creationId xmlns:a16="http://schemas.microsoft.com/office/drawing/2014/main" id="{1B5BFF74-8AB9-D2F9-79A9-455406441FFC}"/>
              </a:ext>
            </a:extLst>
          </p:cNvPr>
          <p:cNvCxnSpPr>
            <a:cxnSpLocks/>
            <a:endCxn id="5" idx="3"/>
          </p:cNvCxnSpPr>
          <p:nvPr/>
        </p:nvCxnSpPr>
        <p:spPr>
          <a:xfrm flipH="1" flipV="1">
            <a:off x="4238632" y="4743475"/>
            <a:ext cx="2823649" cy="3623"/>
          </a:xfrm>
          <a:prstGeom prst="straightConnector1">
            <a:avLst/>
          </a:prstGeom>
          <a:ln>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8607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8200" y="365126"/>
            <a:ext cx="10515600" cy="744584"/>
          </a:xfrm>
        </p:spPr>
        <p:txBody>
          <a:bodyPr/>
          <a:lstStyle/>
          <a:p>
            <a:r>
              <a:rPr lang="es-AR"/>
              <a:t>Filtrado colaborativo basado en items</a:t>
            </a:r>
            <a:endParaRPr lang="es-AR" dirty="0"/>
          </a:p>
        </p:txBody>
      </p:sp>
      <p:sp>
        <p:nvSpPr>
          <p:cNvPr id="3" name="2 Marcador de contenido"/>
          <p:cNvSpPr>
            <a:spLocks noGrp="1"/>
          </p:cNvSpPr>
          <p:nvPr>
            <p:ph idx="1"/>
          </p:nvPr>
        </p:nvSpPr>
        <p:spPr>
          <a:xfrm>
            <a:off x="838200" y="1367161"/>
            <a:ext cx="10515600" cy="4809802"/>
          </a:xfrm>
        </p:spPr>
        <p:txBody>
          <a:bodyPr>
            <a:normAutofit/>
          </a:bodyPr>
          <a:lstStyle/>
          <a:p>
            <a:r>
              <a:rPr lang="es-AR" dirty="0"/>
              <a:t>Vamos a crear el código en Python para un sistema de recomendaciones basado en cosas que de “películas similares” usando los datos reales de MovieLens de IMDB.</a:t>
            </a:r>
          </a:p>
          <a:p>
            <a:r>
              <a:rPr lang="es-AR"/>
              <a:t>Visitar </a:t>
            </a:r>
            <a:r>
              <a:rPr lang="es-AR" dirty="0">
                <a:hlinkClick r:id="rId3"/>
              </a:rPr>
              <a:t>https://grouplens.org/</a:t>
            </a:r>
            <a:endParaRPr lang="es-AR" dirty="0"/>
          </a:p>
          <a:p>
            <a:r>
              <a:rPr lang="es-AR" dirty="0"/>
              <a:t>Abrir: pelis-similares.ipynb y recomendaciones-pelis.ipynb</a:t>
            </a:r>
          </a:p>
        </p:txBody>
      </p:sp>
    </p:spTree>
    <p:extLst>
      <p:ext uri="{BB962C8B-B14F-4D97-AF65-F5344CB8AC3E}">
        <p14:creationId xmlns:p14="http://schemas.microsoft.com/office/powerpoint/2010/main" val="10840859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8200" y="365126"/>
            <a:ext cx="10515600" cy="744584"/>
          </a:xfrm>
        </p:spPr>
        <p:txBody>
          <a:bodyPr/>
          <a:lstStyle/>
          <a:p>
            <a:r>
              <a:rPr lang="es-AR"/>
              <a:t>Ejercicio</a:t>
            </a:r>
            <a:endParaRPr lang="es-AR" dirty="0"/>
          </a:p>
        </p:txBody>
      </p:sp>
      <p:sp>
        <p:nvSpPr>
          <p:cNvPr id="3" name="2 Marcador de contenido"/>
          <p:cNvSpPr>
            <a:spLocks noGrp="1"/>
          </p:cNvSpPr>
          <p:nvPr>
            <p:ph idx="1"/>
          </p:nvPr>
        </p:nvSpPr>
        <p:spPr>
          <a:xfrm>
            <a:off x="838200" y="1367161"/>
            <a:ext cx="10515600" cy="4809802"/>
          </a:xfrm>
        </p:spPr>
        <p:txBody>
          <a:bodyPr>
            <a:normAutofit/>
          </a:bodyPr>
          <a:lstStyle/>
          <a:p>
            <a:r>
              <a:rPr lang="es-AR"/>
              <a:t>Vamos </a:t>
            </a:r>
            <a:r>
              <a:rPr lang="es-AR" dirty="0"/>
              <a:t>a hacer un SdR basado </a:t>
            </a:r>
            <a:r>
              <a:rPr lang="es-AR"/>
              <a:t>en items </a:t>
            </a:r>
            <a:r>
              <a:rPr lang="es-AR" dirty="0"/>
              <a:t>para recomendar animé. Descargar los datos de Kaggle:</a:t>
            </a:r>
          </a:p>
          <a:p>
            <a:pPr lvl="1"/>
            <a:r>
              <a:rPr lang="es-AR" dirty="0"/>
              <a:t>https://www.kaggle.com/CooperUnion/anime-recommendations-database </a:t>
            </a:r>
          </a:p>
          <a:p>
            <a:r>
              <a:rPr lang="es-AR" dirty="0"/>
              <a:t>Primero encontrar similaridades entre los animé.</a:t>
            </a:r>
          </a:p>
          <a:p>
            <a:r>
              <a:rPr lang="es-AR" dirty="0"/>
              <a:t>Finalmente generar recomendaciones a partir de los animé que ha visto una </a:t>
            </a:r>
            <a:r>
              <a:rPr lang="es-AR"/>
              <a:t>persona.</a:t>
            </a:r>
          </a:p>
          <a:p>
            <a:r>
              <a:rPr lang="es-AR"/>
              <a:t>El usuario de pruebas debe haber visto:</a:t>
            </a:r>
          </a:p>
          <a:p>
            <a:pPr lvl="1"/>
            <a:r>
              <a:rPr lang="es-AR"/>
              <a:t>Hunter X hunter 2011 (ID 11061) con 10 estrellas</a:t>
            </a:r>
          </a:p>
          <a:p>
            <a:pPr lvl="1"/>
            <a:r>
              <a:rPr lang="es-AR"/>
              <a:t>School dates (ID 2476) con 1 estrella</a:t>
            </a:r>
            <a:endParaRPr lang="es-AR" dirty="0"/>
          </a:p>
          <a:p>
            <a:pPr lvl="1"/>
            <a:endParaRPr lang="es-AR" dirty="0"/>
          </a:p>
        </p:txBody>
      </p:sp>
    </p:spTree>
    <p:extLst>
      <p:ext uri="{BB962C8B-B14F-4D97-AF65-F5344CB8AC3E}">
        <p14:creationId xmlns:p14="http://schemas.microsoft.com/office/powerpoint/2010/main" val="19404839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8200" y="365126"/>
            <a:ext cx="10515600" cy="744584"/>
          </a:xfrm>
        </p:spPr>
        <p:txBody>
          <a:bodyPr/>
          <a:lstStyle/>
          <a:p>
            <a:r>
              <a:rPr lang="es-AR"/>
              <a:t>Ejercicio</a:t>
            </a:r>
            <a:endParaRPr lang="es-AR" dirty="0"/>
          </a:p>
        </p:txBody>
      </p:sp>
      <p:sp>
        <p:nvSpPr>
          <p:cNvPr id="3" name="2 Marcador de contenido"/>
          <p:cNvSpPr>
            <a:spLocks noGrp="1"/>
          </p:cNvSpPr>
          <p:nvPr>
            <p:ph idx="1"/>
          </p:nvPr>
        </p:nvSpPr>
        <p:spPr>
          <a:xfrm>
            <a:off x="838200" y="1367161"/>
            <a:ext cx="10515600" cy="4809802"/>
          </a:xfrm>
        </p:spPr>
        <p:txBody>
          <a:bodyPr>
            <a:normAutofit/>
          </a:bodyPr>
          <a:lstStyle/>
          <a:p>
            <a:pPr lvl="0"/>
            <a:r>
              <a:rPr lang="es-AR"/>
              <a:t>Crear </a:t>
            </a:r>
            <a:r>
              <a:rPr lang="es-AR" dirty="0"/>
              <a:t>una API para al ejercicio de las sugerencias de animé que tenga la siguiente funcionalidad:</a:t>
            </a:r>
          </a:p>
          <a:p>
            <a:pPr lvl="1"/>
            <a:r>
              <a:rPr lang="es-AR" dirty="0"/>
              <a:t>Obtener recomendaciones</a:t>
            </a:r>
          </a:p>
          <a:p>
            <a:pPr lvl="1"/>
            <a:r>
              <a:rPr lang="es-AR" dirty="0"/>
              <a:t>Entrenar el algoritmo</a:t>
            </a:r>
          </a:p>
          <a:p>
            <a:pPr lvl="1"/>
            <a:r>
              <a:rPr lang="es-AR" dirty="0"/>
              <a:t>Obtener la versión</a:t>
            </a:r>
          </a:p>
          <a:p>
            <a:pPr lvl="1"/>
            <a:r>
              <a:rPr lang="es-AR" dirty="0"/>
              <a:t>Testear el algoritmo </a:t>
            </a:r>
          </a:p>
          <a:p>
            <a:r>
              <a:rPr lang="es-AR" dirty="0"/>
              <a:t>Crear algún consumidor de esa API. Puede ser una aplicación de consola, una web, una app, etc.</a:t>
            </a:r>
            <a:br>
              <a:rPr lang="es-AR" dirty="0"/>
            </a:br>
            <a:endParaRPr lang="es-AR" dirty="0"/>
          </a:p>
        </p:txBody>
      </p:sp>
    </p:spTree>
    <p:extLst>
      <p:ext uri="{BB962C8B-B14F-4D97-AF65-F5344CB8AC3E}">
        <p14:creationId xmlns:p14="http://schemas.microsoft.com/office/powerpoint/2010/main" val="15269576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744584"/>
          </a:xfrm>
        </p:spPr>
        <p:txBody>
          <a:bodyPr/>
          <a:lstStyle/>
          <a:p>
            <a:r>
              <a:rPr lang="es-AR"/>
              <a:t>Ejercicio</a:t>
            </a:r>
            <a:endParaRPr lang="es-ES" dirty="0"/>
          </a:p>
        </p:txBody>
      </p:sp>
      <p:sp>
        <p:nvSpPr>
          <p:cNvPr id="3" name="Marcador de contenido 2"/>
          <p:cNvSpPr>
            <a:spLocks noGrp="1"/>
          </p:cNvSpPr>
          <p:nvPr>
            <p:ph idx="1"/>
          </p:nvPr>
        </p:nvSpPr>
        <p:spPr>
          <a:xfrm>
            <a:off x="838200" y="1367161"/>
            <a:ext cx="10515600" cy="4809802"/>
          </a:xfrm>
        </p:spPr>
        <p:txBody>
          <a:bodyPr>
            <a:normAutofit/>
          </a:bodyPr>
          <a:lstStyle/>
          <a:p>
            <a:pPr marL="0" indent="0">
              <a:buNone/>
            </a:pPr>
            <a:r>
              <a:rPr lang="es-ES" dirty="0"/>
              <a:t>Pasos para crear la funcionalidad de obtener recomendaciones:</a:t>
            </a:r>
          </a:p>
          <a:p>
            <a:pPr lvl="1"/>
            <a:r>
              <a:rPr lang="es-ES" dirty="0"/>
              <a:t>Crear una ruta de tipo GET con la URL /obtener-recomendaciones que tenga como parámetros los animés y las calificaciones del usuario. Deberá retornar en formato JSON los animés recomendados.</a:t>
            </a:r>
          </a:p>
          <a:p>
            <a:pPr lvl="1"/>
            <a:r>
              <a:rPr lang="es-ES" dirty="0"/>
              <a:t>Crear una aplicación de consola que permita ingresar los animés y sus calificaciones. Además hará la llamada a la API para obtener las recomendaciones.</a:t>
            </a:r>
          </a:p>
        </p:txBody>
      </p:sp>
    </p:spTree>
    <p:extLst>
      <p:ext uri="{BB962C8B-B14F-4D97-AF65-F5344CB8AC3E}">
        <p14:creationId xmlns:p14="http://schemas.microsoft.com/office/powerpoint/2010/main" val="1127198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AR"/>
              <a:t>Probabilidad</a:t>
            </a:r>
            <a:endParaRPr lang="es-AR" dirty="0"/>
          </a:p>
        </p:txBody>
      </p:sp>
    </p:spTree>
    <p:extLst>
      <p:ext uri="{BB962C8B-B14F-4D97-AF65-F5344CB8AC3E}">
        <p14:creationId xmlns:p14="http://schemas.microsoft.com/office/powerpoint/2010/main" val="2977011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t>Probabilidad</a:t>
            </a:r>
          </a:p>
        </p:txBody>
      </p:sp>
      <p:sp>
        <p:nvSpPr>
          <p:cNvPr id="3" name="2 Marcador de contenido"/>
          <p:cNvSpPr>
            <a:spLocks noGrp="1"/>
          </p:cNvSpPr>
          <p:nvPr>
            <p:ph idx="1"/>
          </p:nvPr>
        </p:nvSpPr>
        <p:spPr/>
        <p:txBody>
          <a:bodyPr>
            <a:normAutofit/>
          </a:bodyPr>
          <a:lstStyle/>
          <a:p>
            <a:r>
              <a:rPr lang="es-ES" sz="3200" dirty="0"/>
              <a:t>La probabilidad es una medida de la </a:t>
            </a:r>
            <a:r>
              <a:rPr lang="es-ES" sz="3200" b="1" dirty="0"/>
              <a:t>certidumbre</a:t>
            </a:r>
            <a:r>
              <a:rPr lang="es-ES" sz="3200" dirty="0"/>
              <a:t> asociada a un suceso o evento futuro y suele expresarse como un número entre 0 y 1 (o entre 0 % y 100 %).</a:t>
            </a:r>
          </a:p>
          <a:p>
            <a:r>
              <a:rPr lang="es-ES" sz="3200" dirty="0"/>
              <a:t>Un suceso puede ser </a:t>
            </a:r>
            <a:r>
              <a:rPr lang="es-ES" sz="3200" b="1" dirty="0"/>
              <a:t>improbable</a:t>
            </a:r>
            <a:r>
              <a:rPr lang="es-ES" sz="3200" dirty="0"/>
              <a:t> (con probabilidad cercana a cero), </a:t>
            </a:r>
            <a:r>
              <a:rPr lang="es-ES" sz="3200" b="1" dirty="0"/>
              <a:t>probable</a:t>
            </a:r>
            <a:r>
              <a:rPr lang="es-ES" sz="3200" dirty="0"/>
              <a:t> (probabilidad intermedia) o </a:t>
            </a:r>
            <a:r>
              <a:rPr lang="es-ES" sz="3200" b="1" dirty="0"/>
              <a:t>seguro</a:t>
            </a:r>
            <a:r>
              <a:rPr lang="es-ES" sz="3200" dirty="0"/>
              <a:t> (con probabilidad uno).</a:t>
            </a:r>
            <a:endParaRPr lang="es-AR" sz="3200" dirty="0"/>
          </a:p>
        </p:txBody>
      </p:sp>
    </p:spTree>
    <p:extLst>
      <p:ext uri="{BB962C8B-B14F-4D97-AF65-F5344CB8AC3E}">
        <p14:creationId xmlns:p14="http://schemas.microsoft.com/office/powerpoint/2010/main" val="21016189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t>Ejemplos</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lstStyle/>
              <a:p>
                <a:pPr marL="0" indent="0">
                  <a:buNone/>
                </a:pPr>
                <a:r>
                  <a:rPr lang="es-AR" sz="3200" dirty="0"/>
                  <a:t>Lanzamiento de una moneda.</a:t>
                </a:r>
              </a:p>
              <a:p>
                <a:r>
                  <a:rPr lang="es-AR" sz="3200" dirty="0"/>
                  <a:t>¿Cuál es la probabilidad de que salga cara?</a:t>
                </a:r>
              </a:p>
              <a:p>
                <a14:m>
                  <m:oMath xmlns:m="http://schemas.openxmlformats.org/officeDocument/2006/math">
                    <m:r>
                      <a:rPr lang="es-AR" sz="3200" i="1">
                        <a:latin typeface="Cambria Math"/>
                      </a:rPr>
                      <m:t>𝑃</m:t>
                    </m:r>
                    <m:d>
                      <m:dPr>
                        <m:ctrlPr>
                          <a:rPr lang="es-AR" sz="3200" i="1">
                            <a:latin typeface="Cambria Math" panose="02040503050406030204" pitchFamily="18" charset="0"/>
                          </a:rPr>
                        </m:ctrlPr>
                      </m:dPr>
                      <m:e>
                        <m:r>
                          <a:rPr lang="es-AR" sz="3200" i="1">
                            <a:latin typeface="Cambria Math"/>
                          </a:rPr>
                          <m:t>𝐴</m:t>
                        </m:r>
                      </m:e>
                    </m:d>
                    <m:r>
                      <a:rPr lang="es-AR" sz="3200" i="1">
                        <a:latin typeface="Cambria Math"/>
                      </a:rPr>
                      <m:t>= </m:t>
                    </m:r>
                    <m:f>
                      <m:fPr>
                        <m:ctrlPr>
                          <a:rPr lang="es-AR" sz="3200" i="1">
                            <a:latin typeface="Cambria Math" panose="02040503050406030204" pitchFamily="18" charset="0"/>
                          </a:rPr>
                        </m:ctrlPr>
                      </m:fPr>
                      <m:num>
                        <m:r>
                          <a:rPr lang="es-AR" sz="3200" i="1">
                            <a:latin typeface="Cambria Math"/>
                          </a:rPr>
                          <m:t>𝑁</m:t>
                        </m:r>
                        <m:r>
                          <a:rPr lang="es-AR" sz="3200" i="1">
                            <a:latin typeface="Cambria Math"/>
                          </a:rPr>
                          <m:t>ú</m:t>
                        </m:r>
                        <m:r>
                          <a:rPr lang="es-AR" sz="3200" i="1">
                            <a:latin typeface="Cambria Math"/>
                          </a:rPr>
                          <m:t>𝑚𝑒𝑟𝑜</m:t>
                        </m:r>
                        <m:r>
                          <a:rPr lang="es-AR" sz="3200" i="1">
                            <a:latin typeface="Cambria Math"/>
                          </a:rPr>
                          <m:t> </m:t>
                        </m:r>
                        <m:r>
                          <a:rPr lang="es-AR" sz="3200" i="1">
                            <a:latin typeface="Cambria Math"/>
                          </a:rPr>
                          <m:t>𝑑𝑒</m:t>
                        </m:r>
                        <m:r>
                          <a:rPr lang="es-AR" sz="3200" i="1">
                            <a:latin typeface="Cambria Math"/>
                          </a:rPr>
                          <m:t> </m:t>
                        </m:r>
                        <m:r>
                          <a:rPr lang="es-AR" sz="3200" i="1">
                            <a:latin typeface="Cambria Math"/>
                          </a:rPr>
                          <m:t>𝑐𝑎𝑠𝑜𝑠</m:t>
                        </m:r>
                        <m:r>
                          <a:rPr lang="es-AR" sz="3200" i="1">
                            <a:latin typeface="Cambria Math"/>
                          </a:rPr>
                          <m:t> </m:t>
                        </m:r>
                        <m:r>
                          <a:rPr lang="es-AR" sz="3200" i="1">
                            <a:latin typeface="Cambria Math"/>
                          </a:rPr>
                          <m:t>𝑓𝑎𝑣𝑜𝑟𝑎𝑏𝑙𝑒𝑠</m:t>
                        </m:r>
                      </m:num>
                      <m:den>
                        <m:r>
                          <a:rPr lang="es-AR" sz="3200" i="1">
                            <a:latin typeface="Cambria Math"/>
                          </a:rPr>
                          <m:t>𝑁</m:t>
                        </m:r>
                        <m:r>
                          <a:rPr lang="es-AR" sz="3200" i="1">
                            <a:latin typeface="Cambria Math"/>
                          </a:rPr>
                          <m:t>ú</m:t>
                        </m:r>
                        <m:r>
                          <a:rPr lang="es-AR" sz="3200" i="1">
                            <a:latin typeface="Cambria Math"/>
                          </a:rPr>
                          <m:t>𝑚𝑒𝑟𝑜</m:t>
                        </m:r>
                        <m:r>
                          <a:rPr lang="es-AR" sz="3200" i="1">
                            <a:latin typeface="Cambria Math"/>
                          </a:rPr>
                          <m:t> </m:t>
                        </m:r>
                        <m:r>
                          <a:rPr lang="es-AR" sz="3200" i="1">
                            <a:latin typeface="Cambria Math"/>
                          </a:rPr>
                          <m:t>𝑑𝑒</m:t>
                        </m:r>
                        <m:r>
                          <a:rPr lang="es-AR" sz="3200" i="1">
                            <a:latin typeface="Cambria Math"/>
                          </a:rPr>
                          <m:t> </m:t>
                        </m:r>
                        <m:r>
                          <a:rPr lang="es-AR" sz="3200" i="1">
                            <a:latin typeface="Cambria Math"/>
                          </a:rPr>
                          <m:t>𝑐𝑎𝑠𝑜𝑠</m:t>
                        </m:r>
                        <m:r>
                          <a:rPr lang="es-AR" sz="3200" i="1">
                            <a:latin typeface="Cambria Math"/>
                          </a:rPr>
                          <m:t> </m:t>
                        </m:r>
                        <m:r>
                          <a:rPr lang="es-AR" sz="3200" i="1">
                            <a:latin typeface="Cambria Math"/>
                          </a:rPr>
                          <m:t>𝑝𝑜𝑠𝑖𝑏𝑙𝑒𝑠</m:t>
                        </m:r>
                      </m:den>
                    </m:f>
                  </m:oMath>
                </a14:m>
                <a:endParaRPr lang="es-AR" sz="3200" dirty="0"/>
              </a:p>
              <a:p>
                <a:r>
                  <a:rPr lang="es-AR" sz="3200" dirty="0"/>
                  <a:t>P(“salga cara”) = </a:t>
                </a:r>
                <a14:m>
                  <m:oMath xmlns:m="http://schemas.openxmlformats.org/officeDocument/2006/math">
                    <m:f>
                      <m:fPr>
                        <m:ctrlPr>
                          <a:rPr lang="es-AR" sz="3200" i="1">
                            <a:latin typeface="Cambria Math" panose="02040503050406030204" pitchFamily="18" charset="0"/>
                          </a:rPr>
                        </m:ctrlPr>
                      </m:fPr>
                      <m:num>
                        <m:r>
                          <a:rPr lang="es-AR" sz="3200" i="1">
                            <a:latin typeface="Cambria Math"/>
                          </a:rPr>
                          <m:t>1</m:t>
                        </m:r>
                      </m:num>
                      <m:den>
                        <m:r>
                          <a:rPr lang="es-AR" sz="3200" i="1">
                            <a:latin typeface="Cambria Math"/>
                          </a:rPr>
                          <m:t>2</m:t>
                        </m:r>
                      </m:den>
                    </m:f>
                  </m:oMath>
                </a14:m>
                <a:r>
                  <a:rPr lang="es-AR" sz="3200" dirty="0"/>
                  <a:t> = 0,5 = 50%</a:t>
                </a:r>
              </a:p>
              <a:p>
                <a:endParaRPr lang="es-AR"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2"/>
                <a:stretch>
                  <a:fillRect l="-1111" t="-1436"/>
                </a:stretch>
              </a:blipFill>
            </p:spPr>
            <p:txBody>
              <a:bodyPr/>
              <a:lstStyle/>
              <a:p>
                <a:r>
                  <a:rPr lang="en-US">
                    <a:noFill/>
                  </a:rPr>
                  <a:t> </a:t>
                </a:r>
              </a:p>
            </p:txBody>
          </p:sp>
        </mc:Fallback>
      </mc:AlternateContent>
    </p:spTree>
    <p:extLst>
      <p:ext uri="{BB962C8B-B14F-4D97-AF65-F5344CB8AC3E}">
        <p14:creationId xmlns:p14="http://schemas.microsoft.com/office/powerpoint/2010/main" val="24038616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t>Ejemplos</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lstStyle/>
              <a:p>
                <a:pPr marL="0" indent="0">
                  <a:buNone/>
                </a:pPr>
                <a:r>
                  <a:rPr lang="es-AR" sz="3200" dirty="0"/>
                  <a:t>Lanzamiento de un dado.</a:t>
                </a:r>
              </a:p>
              <a:p>
                <a:r>
                  <a:rPr lang="es-AR" sz="3200" dirty="0"/>
                  <a:t>¿Cuál es la probabilidad de que salga cinco?</a:t>
                </a:r>
              </a:p>
              <a:p>
                <a:r>
                  <a:rPr lang="es-AR" sz="3200" dirty="0"/>
                  <a:t>P(“salga cinco”) = </a:t>
                </a:r>
                <a14:m>
                  <m:oMath xmlns:m="http://schemas.openxmlformats.org/officeDocument/2006/math">
                    <m:f>
                      <m:fPr>
                        <m:ctrlPr>
                          <a:rPr lang="es-AR" sz="3200" i="1">
                            <a:latin typeface="Cambria Math" panose="02040503050406030204" pitchFamily="18" charset="0"/>
                          </a:rPr>
                        </m:ctrlPr>
                      </m:fPr>
                      <m:num>
                        <m:r>
                          <a:rPr lang="es-AR" sz="3200" i="1">
                            <a:latin typeface="Cambria Math"/>
                          </a:rPr>
                          <m:t>1</m:t>
                        </m:r>
                      </m:num>
                      <m:den>
                        <m:r>
                          <a:rPr lang="es-AR" sz="3200" i="1">
                            <a:latin typeface="Cambria Math"/>
                          </a:rPr>
                          <m:t>6</m:t>
                        </m:r>
                      </m:den>
                    </m:f>
                  </m:oMath>
                </a14:m>
                <a:r>
                  <a:rPr lang="es-AR" sz="3200" dirty="0"/>
                  <a:t> = 0.16 = 16.66%</a:t>
                </a:r>
              </a:p>
              <a:p>
                <a:r>
                  <a:rPr lang="es-ES" sz="3200" dirty="0"/>
                  <a:t>¿Cuál es la probabilidad de que salga par?</a:t>
                </a:r>
                <a:endParaRPr lang="es-AR" sz="3200" dirty="0"/>
              </a:p>
              <a:p>
                <a:endParaRPr lang="es-AR"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a:blip r:embed="rId2"/>
                <a:stretch>
                  <a:fillRect l="-1111" t="-1436"/>
                </a:stretch>
              </a:blipFill>
            </p:spPr>
            <p:txBody>
              <a:bodyPr/>
              <a:lstStyle/>
              <a:p>
                <a:r>
                  <a:rPr lang="es-ES">
                    <a:noFill/>
                  </a:rPr>
                  <a:t> </a:t>
                </a:r>
              </a:p>
            </p:txBody>
          </p:sp>
        </mc:Fallback>
      </mc:AlternateContent>
    </p:spTree>
    <p:extLst>
      <p:ext uri="{BB962C8B-B14F-4D97-AF65-F5344CB8AC3E}">
        <p14:creationId xmlns:p14="http://schemas.microsoft.com/office/powerpoint/2010/main" val="3560613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Pendiente de una recta</a:t>
            </a:r>
          </a:p>
        </p:txBody>
      </p:sp>
      <p:grpSp>
        <p:nvGrpSpPr>
          <p:cNvPr id="4" name="Grupo 3">
            <a:extLst>
              <a:ext uri="{FF2B5EF4-FFF2-40B4-BE49-F238E27FC236}">
                <a16:creationId xmlns:a16="http://schemas.microsoft.com/office/drawing/2014/main" id="{2C06EAC4-4BD0-068C-F765-DA6B3F1FF242}"/>
              </a:ext>
            </a:extLst>
          </p:cNvPr>
          <p:cNvGrpSpPr/>
          <p:nvPr/>
        </p:nvGrpSpPr>
        <p:grpSpPr>
          <a:xfrm>
            <a:off x="3221827" y="1288786"/>
            <a:ext cx="5748346" cy="4966196"/>
            <a:chOff x="3221827" y="1351848"/>
            <a:chExt cx="5748346" cy="4966196"/>
          </a:xfrm>
        </p:grpSpPr>
        <p:pic>
          <p:nvPicPr>
            <p:cNvPr id="1028" name="Picture 4" descr="Que Es La Pendiente De Una Grafica - abstra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1827" y="1351848"/>
              <a:ext cx="5748346" cy="4966196"/>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6D76A1B0-9C95-8DF6-03DD-F79E61F2A87F}"/>
                </a:ext>
              </a:extLst>
            </p:cNvPr>
            <p:cNvSpPr/>
            <p:nvPr/>
          </p:nvSpPr>
          <p:spPr>
            <a:xfrm>
              <a:off x="8586952" y="5959366"/>
              <a:ext cx="383221" cy="35867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grpSp>
    </p:spTree>
    <p:extLst>
      <p:ext uri="{BB962C8B-B14F-4D97-AF65-F5344CB8AC3E}">
        <p14:creationId xmlns:p14="http://schemas.microsoft.com/office/powerpoint/2010/main" val="29697159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t>Ejemplos</a:t>
            </a:r>
          </a:p>
        </p:txBody>
      </p:sp>
      <p:pic>
        <p:nvPicPr>
          <p:cNvPr id="1026" name="Picture 2" descr="Resultado de imagen de dice probability chart"/>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871529" y="1632508"/>
            <a:ext cx="8448939" cy="3630001"/>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3263685" y="5301204"/>
            <a:ext cx="5664629" cy="415494"/>
          </a:xfrm>
          <a:prstGeom prst="rect">
            <a:avLst/>
          </a:prstGeom>
          <a:noFill/>
        </p:spPr>
        <p:txBody>
          <a:bodyPr wrap="square" lIns="121917" tIns="60958" rIns="121917" bIns="60958" rtlCol="0">
            <a:spAutoFit/>
          </a:bodyPr>
          <a:lstStyle/>
          <a:p>
            <a:pPr algn="ctr"/>
            <a:r>
              <a:rPr lang="es-AR" dirty="0"/>
              <a:t>Distribución de probabilidad para un dado</a:t>
            </a:r>
          </a:p>
        </p:txBody>
      </p:sp>
    </p:spTree>
    <p:extLst>
      <p:ext uri="{BB962C8B-B14F-4D97-AF65-F5344CB8AC3E}">
        <p14:creationId xmlns:p14="http://schemas.microsoft.com/office/powerpoint/2010/main" val="325497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AR" dirty="0"/>
              <a:t>Funciones de probabilidad</a:t>
            </a:r>
          </a:p>
        </p:txBody>
      </p:sp>
    </p:spTree>
    <p:extLst>
      <p:ext uri="{BB962C8B-B14F-4D97-AF65-F5344CB8AC3E}">
        <p14:creationId xmlns:p14="http://schemas.microsoft.com/office/powerpoint/2010/main" val="3070358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t>Distribución normal</a:t>
            </a:r>
          </a:p>
        </p:txBody>
      </p:sp>
      <p:sp>
        <p:nvSpPr>
          <p:cNvPr id="6" name="2 Marcador de contenido"/>
          <p:cNvSpPr>
            <a:spLocks noGrp="1"/>
          </p:cNvSpPr>
          <p:nvPr>
            <p:ph idx="1"/>
          </p:nvPr>
        </p:nvSpPr>
        <p:spPr>
          <a:xfrm>
            <a:off x="609600" y="1600204"/>
            <a:ext cx="10972800" cy="4525963"/>
          </a:xfrm>
        </p:spPr>
        <p:txBody>
          <a:bodyPr>
            <a:normAutofit/>
          </a:bodyPr>
          <a:lstStyle/>
          <a:p>
            <a:r>
              <a:rPr lang="es-AR" sz="3200" dirty="0"/>
              <a:t>Ejemplo: histograma de alturas</a:t>
            </a:r>
          </a:p>
          <a:p>
            <a:r>
              <a:rPr lang="es-AR" sz="3200" dirty="0"/>
              <a:t>Para datos continuos</a:t>
            </a:r>
          </a:p>
          <a:p>
            <a:r>
              <a:rPr lang="es-AR" sz="3200" dirty="0"/>
              <a:t>Da la probabilidad para un dato de caer dentro del rango de un valor de probabilidad dado</a:t>
            </a:r>
          </a:p>
        </p:txBody>
      </p:sp>
    </p:spTree>
    <p:extLst>
      <p:ext uri="{BB962C8B-B14F-4D97-AF65-F5344CB8AC3E}">
        <p14:creationId xmlns:p14="http://schemas.microsoft.com/office/powerpoint/2010/main" val="21246417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t>Distribución normal</a:t>
            </a:r>
          </a:p>
        </p:txBody>
      </p:sp>
      <p:pic>
        <p:nvPicPr>
          <p:cNvPr id="3" name="2 Imagen" descr="Recorte de pantal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7648" y="1892830"/>
            <a:ext cx="6336704" cy="3674364"/>
          </a:xfrm>
          <a:prstGeom prst="rect">
            <a:avLst/>
          </a:prstGeom>
        </p:spPr>
      </p:pic>
    </p:spTree>
    <p:extLst>
      <p:ext uri="{BB962C8B-B14F-4D97-AF65-F5344CB8AC3E}">
        <p14:creationId xmlns:p14="http://schemas.microsoft.com/office/powerpoint/2010/main" val="426891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t>Distribución normal</a:t>
            </a:r>
          </a:p>
        </p:txBody>
      </p:sp>
      <p:pic>
        <p:nvPicPr>
          <p:cNvPr id="4" name="3 Imagen" descr="Recorte de pantal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7648" y="1796819"/>
            <a:ext cx="6336704" cy="3799571"/>
          </a:xfrm>
          <a:prstGeom prst="rect">
            <a:avLst/>
          </a:prstGeom>
        </p:spPr>
      </p:pic>
    </p:spTree>
    <p:extLst>
      <p:ext uri="{BB962C8B-B14F-4D97-AF65-F5344CB8AC3E}">
        <p14:creationId xmlns:p14="http://schemas.microsoft.com/office/powerpoint/2010/main" val="25710599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t>Distribución normal</a:t>
            </a:r>
          </a:p>
        </p:txBody>
      </p:sp>
      <p:pic>
        <p:nvPicPr>
          <p:cNvPr id="5" name="4 Imagen" descr="Recorte de pantal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1638" y="1604797"/>
            <a:ext cx="6528725" cy="4235379"/>
          </a:xfrm>
          <a:prstGeom prst="rect">
            <a:avLst/>
          </a:prstGeom>
        </p:spPr>
      </p:pic>
    </p:spTree>
    <p:extLst>
      <p:ext uri="{BB962C8B-B14F-4D97-AF65-F5344CB8AC3E}">
        <p14:creationId xmlns:p14="http://schemas.microsoft.com/office/powerpoint/2010/main" val="36642795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t>Distribución normal</a:t>
            </a:r>
          </a:p>
        </p:txBody>
      </p:sp>
      <p:sp>
        <p:nvSpPr>
          <p:cNvPr id="3" name="2 CuadroTexto"/>
          <p:cNvSpPr txBox="1"/>
          <p:nvPr/>
        </p:nvSpPr>
        <p:spPr>
          <a:xfrm>
            <a:off x="1487488" y="5230945"/>
            <a:ext cx="9025003" cy="707882"/>
          </a:xfrm>
          <a:prstGeom prst="rect">
            <a:avLst/>
          </a:prstGeom>
          <a:noFill/>
        </p:spPr>
        <p:txBody>
          <a:bodyPr wrap="square" lIns="121917" tIns="60958" rIns="121917" bIns="60958" rtlCol="0">
            <a:spAutoFit/>
          </a:bodyPr>
          <a:lstStyle/>
          <a:p>
            <a:pPr algn="ctr"/>
            <a:r>
              <a:rPr lang="es-AR" dirty="0"/>
              <a:t>Por ejemplo: existe un 34,1% de probabilidad de que un valor caiga dentro del rango de la media y la media + una desviación estándar.</a:t>
            </a:r>
          </a:p>
        </p:txBody>
      </p:sp>
      <p:pic>
        <p:nvPicPr>
          <p:cNvPr id="6" name="5 Imagen" descr="Recorte de pantal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541" y="2179656"/>
            <a:ext cx="6962811" cy="2905531"/>
          </a:xfrm>
          <a:prstGeom prst="rect">
            <a:avLst/>
          </a:prstGeom>
        </p:spPr>
      </p:pic>
      <p:pic>
        <p:nvPicPr>
          <p:cNvPr id="9" name="8 Imagen" descr="Recorte de pantall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0415" y="1626558"/>
            <a:ext cx="3173077" cy="1106191"/>
          </a:xfrm>
          <a:prstGeom prst="rect">
            <a:avLst/>
          </a:prstGeom>
        </p:spPr>
      </p:pic>
    </p:spTree>
    <p:extLst>
      <p:ext uri="{BB962C8B-B14F-4D97-AF65-F5344CB8AC3E}">
        <p14:creationId xmlns:p14="http://schemas.microsoft.com/office/powerpoint/2010/main" val="3910771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t>Distribución normal</a:t>
            </a:r>
          </a:p>
        </p:txBody>
      </p:sp>
      <p:sp>
        <p:nvSpPr>
          <p:cNvPr id="5" name="Marcador de contenido 4">
            <a:extLst>
              <a:ext uri="{FF2B5EF4-FFF2-40B4-BE49-F238E27FC236}">
                <a16:creationId xmlns:a16="http://schemas.microsoft.com/office/drawing/2014/main" id="{5CC626E8-D6A3-6220-7CB5-C1622C5FE66D}"/>
              </a:ext>
            </a:extLst>
          </p:cNvPr>
          <p:cNvSpPr>
            <a:spLocks noGrp="1"/>
          </p:cNvSpPr>
          <p:nvPr>
            <p:ph idx="1"/>
          </p:nvPr>
        </p:nvSpPr>
        <p:spPr>
          <a:xfrm>
            <a:off x="838200" y="4034117"/>
            <a:ext cx="10515600" cy="2142845"/>
          </a:xfrm>
        </p:spPr>
        <p:txBody>
          <a:bodyPr/>
          <a:lstStyle/>
          <a:p>
            <a:r>
              <a:rPr lang="es-ES"/>
              <a:t>μ (mu) es la </a:t>
            </a:r>
            <a:r>
              <a:rPr lang="es-ES" b="1"/>
              <a:t>media</a:t>
            </a:r>
            <a:r>
              <a:rPr lang="es-ES"/>
              <a:t> de la distribución, que define el centro de la campana.</a:t>
            </a:r>
          </a:p>
          <a:p>
            <a:r>
              <a:rPr lang="es-ES">
                <a:effectLst/>
              </a:rPr>
              <a:t>σ</a:t>
            </a:r>
            <a:r>
              <a:rPr lang="es-ES"/>
              <a:t> (sigma) es la </a:t>
            </a:r>
            <a:r>
              <a:rPr lang="es-ES" b="1"/>
              <a:t>desviación estándar</a:t>
            </a:r>
          </a:p>
          <a:p>
            <a:r>
              <a:rPr lang="es-ES"/>
              <a:t>e es la base del logaritmo natural</a:t>
            </a:r>
          </a:p>
        </p:txBody>
      </p:sp>
      <p:grpSp>
        <p:nvGrpSpPr>
          <p:cNvPr id="6" name="Grupo 5">
            <a:extLst>
              <a:ext uri="{FF2B5EF4-FFF2-40B4-BE49-F238E27FC236}">
                <a16:creationId xmlns:a16="http://schemas.microsoft.com/office/drawing/2014/main" id="{2C45E331-3422-EE69-063A-45A69C4E8C72}"/>
              </a:ext>
            </a:extLst>
          </p:cNvPr>
          <p:cNvGrpSpPr/>
          <p:nvPr/>
        </p:nvGrpSpPr>
        <p:grpSpPr>
          <a:xfrm>
            <a:off x="2735626" y="1367161"/>
            <a:ext cx="6720747" cy="1901042"/>
            <a:chOff x="2861132" y="2348880"/>
            <a:chExt cx="6720747" cy="1901042"/>
          </a:xfrm>
        </p:grpSpPr>
        <mc:AlternateContent xmlns:mc="http://schemas.openxmlformats.org/markup-compatibility/2006" xmlns:a14="http://schemas.microsoft.com/office/drawing/2010/main">
          <mc:Choice Requires="a14">
            <p:sp>
              <p:nvSpPr>
                <p:cNvPr id="4" name="CuadroTexto 3"/>
                <p:cNvSpPr txBox="1"/>
                <p:nvPr/>
              </p:nvSpPr>
              <p:spPr>
                <a:xfrm>
                  <a:off x="2861132" y="2348880"/>
                  <a:ext cx="6720747" cy="13564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sz="4300" i="1">
                            <a:latin typeface="Cambria Math" panose="02040503050406030204" pitchFamily="18" charset="0"/>
                          </a:rPr>
                          <m:t>𝑓</m:t>
                        </m:r>
                        <m:d>
                          <m:dPr>
                            <m:ctrlPr>
                              <a:rPr lang="es-ES" sz="4300" i="1">
                                <a:latin typeface="Cambria Math" panose="02040503050406030204" pitchFamily="18" charset="0"/>
                              </a:rPr>
                            </m:ctrlPr>
                          </m:dPr>
                          <m:e>
                            <m:r>
                              <a:rPr lang="es-ES" sz="4300" i="1">
                                <a:latin typeface="Cambria Math" panose="02040503050406030204" pitchFamily="18" charset="0"/>
                              </a:rPr>
                              <m:t>𝑥</m:t>
                            </m:r>
                          </m:e>
                        </m:d>
                        <m:r>
                          <a:rPr lang="es-ES" sz="4300" i="1">
                            <a:latin typeface="Cambria Math" panose="02040503050406030204" pitchFamily="18" charset="0"/>
                          </a:rPr>
                          <m:t>=</m:t>
                        </m:r>
                        <m:f>
                          <m:fPr>
                            <m:ctrlPr>
                              <a:rPr lang="es-ES" sz="4300" i="1">
                                <a:latin typeface="Cambria Math" panose="02040503050406030204" pitchFamily="18" charset="0"/>
                              </a:rPr>
                            </m:ctrlPr>
                          </m:fPr>
                          <m:num>
                            <m:r>
                              <a:rPr lang="es-ES" sz="4300" i="1">
                                <a:latin typeface="Cambria Math" panose="02040503050406030204" pitchFamily="18" charset="0"/>
                              </a:rPr>
                              <m:t>1</m:t>
                            </m:r>
                          </m:num>
                          <m:den>
                            <m:rad>
                              <m:radPr>
                                <m:degHide m:val="on"/>
                                <m:ctrlPr>
                                  <a:rPr lang="es-ES" sz="4300" i="1">
                                    <a:latin typeface="Cambria Math" panose="02040503050406030204" pitchFamily="18" charset="0"/>
                                  </a:rPr>
                                </m:ctrlPr>
                              </m:radPr>
                              <m:deg/>
                              <m:e>
                                <m:r>
                                  <a:rPr lang="es-ES" sz="4300" i="1">
                                    <a:latin typeface="Cambria Math" panose="02040503050406030204" pitchFamily="18" charset="0"/>
                                  </a:rPr>
                                  <m:t>2</m:t>
                                </m:r>
                                <m:r>
                                  <a:rPr lang="es-ES" sz="4300" i="1">
                                    <a:latin typeface="Cambria Math" panose="02040503050406030204" pitchFamily="18" charset="0"/>
                                    <a:ea typeface="Cambria Math" panose="02040503050406030204" pitchFamily="18" charset="0"/>
                                  </a:rPr>
                                  <m:t>𝜋𝜎</m:t>
                                </m:r>
                              </m:e>
                            </m:rad>
                          </m:den>
                        </m:f>
                        <m:sSup>
                          <m:sSupPr>
                            <m:ctrlPr>
                              <a:rPr lang="es-ES" sz="4300" i="1">
                                <a:latin typeface="Cambria Math" panose="02040503050406030204" pitchFamily="18" charset="0"/>
                              </a:rPr>
                            </m:ctrlPr>
                          </m:sSupPr>
                          <m:e>
                            <m:r>
                              <a:rPr lang="es-ES" sz="4300" i="1">
                                <a:latin typeface="Cambria Math" panose="02040503050406030204" pitchFamily="18" charset="0"/>
                              </a:rPr>
                              <m:t>𝑒</m:t>
                            </m:r>
                          </m:e>
                          <m:sup>
                            <m:r>
                              <a:rPr lang="es-ES" sz="4300" i="1">
                                <a:latin typeface="Cambria Math" panose="02040503050406030204" pitchFamily="18" charset="0"/>
                              </a:rPr>
                              <m:t>−</m:t>
                            </m:r>
                            <m:f>
                              <m:fPr>
                                <m:ctrlPr>
                                  <a:rPr lang="es-ES" sz="4300" i="1">
                                    <a:latin typeface="Cambria Math" panose="02040503050406030204" pitchFamily="18" charset="0"/>
                                  </a:rPr>
                                </m:ctrlPr>
                              </m:fPr>
                              <m:num>
                                <m:r>
                                  <a:rPr lang="es-ES" sz="4300" i="1">
                                    <a:latin typeface="Cambria Math" panose="02040503050406030204" pitchFamily="18" charset="0"/>
                                  </a:rPr>
                                  <m:t>1</m:t>
                                </m:r>
                              </m:num>
                              <m:den>
                                <m:r>
                                  <a:rPr lang="es-ES" sz="4300" i="1">
                                    <a:latin typeface="Cambria Math" panose="02040503050406030204" pitchFamily="18" charset="0"/>
                                  </a:rPr>
                                  <m:t>2</m:t>
                                </m:r>
                              </m:den>
                            </m:f>
                            <m:sSup>
                              <m:sSupPr>
                                <m:ctrlPr>
                                  <a:rPr lang="es-ES" sz="4300" i="1">
                                    <a:latin typeface="Cambria Math" panose="02040503050406030204" pitchFamily="18" charset="0"/>
                                  </a:rPr>
                                </m:ctrlPr>
                              </m:sSupPr>
                              <m:e>
                                <m:r>
                                  <a:rPr lang="es-ES" sz="4300" i="1">
                                    <a:latin typeface="Cambria Math" panose="02040503050406030204" pitchFamily="18" charset="0"/>
                                  </a:rPr>
                                  <m:t>(</m:t>
                                </m:r>
                                <m:f>
                                  <m:fPr>
                                    <m:ctrlPr>
                                      <a:rPr lang="es-ES" sz="4300" i="1">
                                        <a:latin typeface="Cambria Math" panose="02040503050406030204" pitchFamily="18" charset="0"/>
                                      </a:rPr>
                                    </m:ctrlPr>
                                  </m:fPr>
                                  <m:num>
                                    <m:r>
                                      <a:rPr lang="es-ES" sz="4300" i="1">
                                        <a:latin typeface="Cambria Math" panose="02040503050406030204" pitchFamily="18" charset="0"/>
                                      </a:rPr>
                                      <m:t>𝑥</m:t>
                                    </m:r>
                                    <m:r>
                                      <a:rPr lang="es-ES" sz="4300" i="1">
                                        <a:latin typeface="Cambria Math" panose="02040503050406030204" pitchFamily="18" charset="0"/>
                                      </a:rPr>
                                      <m:t>−</m:t>
                                    </m:r>
                                    <m:r>
                                      <a:rPr lang="es-ES" sz="4300" i="1">
                                        <a:latin typeface="Cambria Math" panose="02040503050406030204" pitchFamily="18" charset="0"/>
                                        <a:ea typeface="Cambria Math" panose="02040503050406030204" pitchFamily="18" charset="0"/>
                                      </a:rPr>
                                      <m:t>𝜇</m:t>
                                    </m:r>
                                  </m:num>
                                  <m:den>
                                    <m:r>
                                      <a:rPr lang="es-ES" sz="4300" i="1">
                                        <a:latin typeface="Cambria Math" panose="02040503050406030204" pitchFamily="18" charset="0"/>
                                        <a:ea typeface="Cambria Math" panose="02040503050406030204" pitchFamily="18" charset="0"/>
                                      </a:rPr>
                                      <m:t>𝜎</m:t>
                                    </m:r>
                                  </m:den>
                                </m:f>
                                <m:r>
                                  <a:rPr lang="es-ES" sz="4300" i="1">
                                    <a:latin typeface="Cambria Math" panose="02040503050406030204" pitchFamily="18" charset="0"/>
                                  </a:rPr>
                                  <m:t>)</m:t>
                                </m:r>
                              </m:e>
                              <m:sup>
                                <m:r>
                                  <a:rPr lang="es-ES" sz="4300" i="1">
                                    <a:latin typeface="Cambria Math" panose="02040503050406030204" pitchFamily="18" charset="0"/>
                                  </a:rPr>
                                  <m:t>2</m:t>
                                </m:r>
                              </m:sup>
                            </m:sSup>
                          </m:sup>
                        </m:sSup>
                      </m:oMath>
                    </m:oMathPara>
                  </a14:m>
                  <a:endParaRPr lang="es-ES" dirty="0"/>
                </a:p>
              </p:txBody>
            </p:sp>
          </mc:Choice>
          <mc:Fallback xmlns="">
            <p:sp>
              <p:nvSpPr>
                <p:cNvPr id="4" name="CuadroTexto 3"/>
                <p:cNvSpPr txBox="1">
                  <a:spLocks noRot="1" noChangeAspect="1" noMove="1" noResize="1" noEditPoints="1" noAdjustHandles="1" noChangeArrowheads="1" noChangeShapeType="1" noTextEdit="1"/>
                </p:cNvSpPr>
                <p:nvPr/>
              </p:nvSpPr>
              <p:spPr>
                <a:xfrm>
                  <a:off x="2861132" y="2348880"/>
                  <a:ext cx="6720747" cy="1356440"/>
                </a:xfrm>
                <a:prstGeom prst="rect">
                  <a:avLst/>
                </a:prstGeom>
                <a:blipFill>
                  <a:blip r:embed="rId3"/>
                  <a:stretch>
                    <a:fillRect/>
                  </a:stretch>
                </a:blipFill>
              </p:spPr>
              <p:txBody>
                <a:bodyPr/>
                <a:lstStyle/>
                <a:p>
                  <a:r>
                    <a:rPr lang="es-ES">
                      <a:noFill/>
                    </a:rPr>
                    <a:t> </a:t>
                  </a:r>
                </a:p>
              </p:txBody>
            </p:sp>
          </mc:Fallback>
        </mc:AlternateContent>
        <p:sp>
          <p:nvSpPr>
            <p:cNvPr id="3" name="CuadroTexto 2"/>
            <p:cNvSpPr txBox="1"/>
            <p:nvPr/>
          </p:nvSpPr>
          <p:spPr>
            <a:xfrm>
              <a:off x="4829350" y="3834428"/>
              <a:ext cx="2784309" cy="415494"/>
            </a:xfrm>
            <a:prstGeom prst="rect">
              <a:avLst/>
            </a:prstGeom>
            <a:noFill/>
          </p:spPr>
          <p:txBody>
            <a:bodyPr wrap="square" lIns="121917" tIns="60958" rIns="121917" bIns="60958" rtlCol="0">
              <a:spAutoFit/>
            </a:bodyPr>
            <a:lstStyle/>
            <a:p>
              <a:r>
                <a:rPr lang="es-ES" i="1" dirty="0"/>
                <a:t>Fórmula completa</a:t>
              </a:r>
            </a:p>
          </p:txBody>
        </p:sp>
      </p:grpSp>
    </p:spTree>
    <p:extLst>
      <p:ext uri="{BB962C8B-B14F-4D97-AF65-F5344CB8AC3E}">
        <p14:creationId xmlns:p14="http://schemas.microsoft.com/office/powerpoint/2010/main" val="13928563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t>Distribución normal</a:t>
            </a:r>
          </a:p>
        </p:txBody>
      </p:sp>
      <p:pic>
        <p:nvPicPr>
          <p:cNvPr id="4" name="3 Imagen" descr="Recorte de pantal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1691" y="1604798"/>
            <a:ext cx="5568619" cy="4180556"/>
          </a:xfrm>
          <a:prstGeom prst="rect">
            <a:avLst/>
          </a:prstGeom>
        </p:spPr>
      </p:pic>
    </p:spTree>
    <p:extLst>
      <p:ext uri="{BB962C8B-B14F-4D97-AF65-F5344CB8AC3E}">
        <p14:creationId xmlns:p14="http://schemas.microsoft.com/office/powerpoint/2010/main" val="5775147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t>Otras distribuciones</a:t>
            </a:r>
          </a:p>
        </p:txBody>
      </p:sp>
      <p:sp>
        <p:nvSpPr>
          <p:cNvPr id="3" name="2 Marcador de contenido"/>
          <p:cNvSpPr>
            <a:spLocks noGrp="1"/>
          </p:cNvSpPr>
          <p:nvPr>
            <p:ph idx="1"/>
          </p:nvPr>
        </p:nvSpPr>
        <p:spPr/>
        <p:txBody>
          <a:bodyPr>
            <a:noAutofit/>
          </a:bodyPr>
          <a:lstStyle/>
          <a:p>
            <a:pPr marL="0" indent="0">
              <a:buNone/>
            </a:pPr>
            <a:r>
              <a:rPr lang="es-AR" sz="3200" dirty="0"/>
              <a:t>Abrir: distribuciones.ipynb</a:t>
            </a:r>
          </a:p>
          <a:p>
            <a:r>
              <a:rPr lang="es-AR" sz="3200" dirty="0"/>
              <a:t>Uniforme: lanzamiento de un dado</a:t>
            </a:r>
          </a:p>
          <a:p>
            <a:r>
              <a:rPr lang="es-AR" sz="3200" dirty="0"/>
              <a:t>Exponencial: probabilidad de correcto funcionamiento en dispositivos</a:t>
            </a:r>
          </a:p>
          <a:p>
            <a:endParaRPr lang="es-ES" sz="3200" dirty="0"/>
          </a:p>
          <a:p>
            <a:pPr marL="0" indent="0">
              <a:buNone/>
            </a:pPr>
            <a:r>
              <a:rPr lang="es-ES" sz="3200" dirty="0"/>
              <a:t>Ejercicio: dar al menos un ejemplo real para cada distribución.</a:t>
            </a:r>
            <a:endParaRPr lang="es-AR" sz="3200" dirty="0"/>
          </a:p>
        </p:txBody>
      </p:sp>
    </p:spTree>
    <p:extLst>
      <p:ext uri="{BB962C8B-B14F-4D97-AF65-F5344CB8AC3E}">
        <p14:creationId xmlns:p14="http://schemas.microsoft.com/office/powerpoint/2010/main" val="2692312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AR"/>
              <a:t>Regresión Lineal</a:t>
            </a:r>
            <a:endParaRPr lang="es-AR" dirty="0"/>
          </a:p>
        </p:txBody>
      </p:sp>
      <p:sp>
        <p:nvSpPr>
          <p:cNvPr id="5" name="4 Marcador de contenido"/>
          <p:cNvSpPr>
            <a:spLocks noGrp="1"/>
          </p:cNvSpPr>
          <p:nvPr>
            <p:ph idx="1"/>
          </p:nvPr>
        </p:nvSpPr>
        <p:spPr/>
        <p:txBody>
          <a:bodyPr>
            <a:normAutofit/>
          </a:bodyPr>
          <a:lstStyle/>
          <a:p>
            <a:r>
              <a:rPr lang="es-AR"/>
              <a:t>Crea una </a:t>
            </a:r>
            <a:r>
              <a:rPr lang="es-AR" b="1"/>
              <a:t>función lineal </a:t>
            </a:r>
            <a:r>
              <a:rPr lang="es-AR"/>
              <a:t>dado un grupo de observaciones</a:t>
            </a:r>
          </a:p>
          <a:p>
            <a:r>
              <a:rPr lang="es-AR"/>
              <a:t>Usa esta función para </a:t>
            </a:r>
            <a:r>
              <a:rPr lang="es-AR" b="1"/>
              <a:t>predecir</a:t>
            </a:r>
            <a:r>
              <a:rPr lang="es-AR"/>
              <a:t> valores no observados</a:t>
            </a:r>
          </a:p>
          <a:p>
            <a:r>
              <a:rPr lang="es-AR"/>
              <a:t>El tiempo no tiene relación en este tipo de modelo</a:t>
            </a:r>
          </a:p>
          <a:p>
            <a:pPr marL="0" indent="0">
              <a:buNone/>
            </a:pPr>
            <a:endParaRPr lang="es-AR" dirty="0"/>
          </a:p>
        </p:txBody>
      </p:sp>
    </p:spTree>
    <p:extLst>
      <p:ext uri="{BB962C8B-B14F-4D97-AF65-F5344CB8AC3E}">
        <p14:creationId xmlns:p14="http://schemas.microsoft.com/office/powerpoint/2010/main" val="39773975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a:t>Percentiles y momentos</a:t>
            </a:r>
            <a:endParaRPr lang="es-AR" dirty="0"/>
          </a:p>
        </p:txBody>
      </p:sp>
    </p:spTree>
    <p:extLst>
      <p:ext uri="{BB962C8B-B14F-4D97-AF65-F5344CB8AC3E}">
        <p14:creationId xmlns:p14="http://schemas.microsoft.com/office/powerpoint/2010/main" val="10629303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838200" y="365126"/>
            <a:ext cx="10515600" cy="744584"/>
          </a:xfrm>
        </p:spPr>
        <p:txBody>
          <a:bodyPr/>
          <a:lstStyle/>
          <a:p>
            <a:r>
              <a:rPr lang="es-AR" dirty="0"/>
              <a:t>Percentil</a:t>
            </a:r>
          </a:p>
        </p:txBody>
      </p:sp>
      <p:sp>
        <p:nvSpPr>
          <p:cNvPr id="5" name="4 Marcador de contenido"/>
          <p:cNvSpPr>
            <a:spLocks noGrp="1"/>
          </p:cNvSpPr>
          <p:nvPr>
            <p:ph idx="1"/>
          </p:nvPr>
        </p:nvSpPr>
        <p:spPr>
          <a:xfrm>
            <a:off x="838200" y="1367161"/>
            <a:ext cx="10515600" cy="4809802"/>
          </a:xfrm>
        </p:spPr>
        <p:txBody>
          <a:bodyPr>
            <a:normAutofit/>
          </a:bodyPr>
          <a:lstStyle/>
          <a:p>
            <a:pPr marL="0" indent="0">
              <a:buNone/>
            </a:pPr>
            <a:r>
              <a:rPr lang="es-ES" dirty="0"/>
              <a:t>Valor que divide un conjunto ordenado de datos estadísticos de forma que un porcentaje de tales datos sea inferior a dicho valor.</a:t>
            </a:r>
            <a:endParaRPr lang="es-AR" dirty="0"/>
          </a:p>
        </p:txBody>
      </p:sp>
    </p:spTree>
    <p:extLst>
      <p:ext uri="{BB962C8B-B14F-4D97-AF65-F5344CB8AC3E}">
        <p14:creationId xmlns:p14="http://schemas.microsoft.com/office/powerpoint/2010/main" val="13268340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AR" dirty="0"/>
              <a:t>Percentil</a:t>
            </a:r>
          </a:p>
        </p:txBody>
      </p:sp>
      <p:pic>
        <p:nvPicPr>
          <p:cNvPr id="2050" name="Picture 2" descr="Resultado de imagen de percenti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7701" y="1424636"/>
            <a:ext cx="5376597" cy="4384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4100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t>Percentil</a:t>
            </a:r>
          </a:p>
        </p:txBody>
      </p:sp>
      <p:sp>
        <p:nvSpPr>
          <p:cNvPr id="3" name="2 Marcador de contenido"/>
          <p:cNvSpPr>
            <a:spLocks noGrp="1"/>
          </p:cNvSpPr>
          <p:nvPr>
            <p:ph idx="1"/>
          </p:nvPr>
        </p:nvSpPr>
        <p:spPr/>
        <p:txBody>
          <a:bodyPr>
            <a:normAutofit/>
          </a:bodyPr>
          <a:lstStyle/>
          <a:p>
            <a:r>
              <a:rPr lang="es-AR" sz="3200" dirty="0"/>
              <a:t>Abrir: percentiles.ipynb</a:t>
            </a:r>
          </a:p>
          <a:p>
            <a:r>
              <a:rPr lang="es-ES" sz="3200" dirty="0"/>
              <a:t>Ejercicio: dado el valor determinado, obtener su percentil.</a:t>
            </a:r>
            <a:endParaRPr lang="es-AR" sz="3200" dirty="0"/>
          </a:p>
        </p:txBody>
      </p:sp>
    </p:spTree>
    <p:extLst>
      <p:ext uri="{BB962C8B-B14F-4D97-AF65-F5344CB8AC3E}">
        <p14:creationId xmlns:p14="http://schemas.microsoft.com/office/powerpoint/2010/main" val="42829344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8200" y="365126"/>
            <a:ext cx="10515600" cy="744584"/>
          </a:xfrm>
        </p:spPr>
        <p:txBody>
          <a:bodyPr/>
          <a:lstStyle/>
          <a:p>
            <a:r>
              <a:rPr lang="es-AR" dirty="0"/>
              <a:t>Momentos</a:t>
            </a:r>
          </a:p>
        </p:txBody>
      </p:sp>
      <p:sp>
        <p:nvSpPr>
          <p:cNvPr id="3" name="2 Marcador de contenido"/>
          <p:cNvSpPr>
            <a:spLocks noGrp="1"/>
          </p:cNvSpPr>
          <p:nvPr>
            <p:ph idx="1"/>
          </p:nvPr>
        </p:nvSpPr>
        <p:spPr>
          <a:xfrm>
            <a:off x="838200" y="1367161"/>
            <a:ext cx="10515600" cy="4809802"/>
          </a:xfrm>
        </p:spPr>
        <p:txBody>
          <a:bodyPr/>
          <a:lstStyle/>
          <a:p>
            <a:pPr marL="0" indent="0">
              <a:buNone/>
            </a:pPr>
            <a:r>
              <a:rPr lang="es-AR" dirty="0"/>
              <a:t>Medidas cuantitativas de la forma de una función de probabilidad</a:t>
            </a:r>
          </a:p>
          <a:p>
            <a:pPr lvl="1"/>
            <a:r>
              <a:rPr lang="es-AR" dirty="0"/>
              <a:t>El 1er momento es la media</a:t>
            </a:r>
          </a:p>
          <a:p>
            <a:pPr lvl="1"/>
            <a:r>
              <a:rPr lang="es-AR" dirty="0"/>
              <a:t>El 2do momento es la varianza</a:t>
            </a:r>
          </a:p>
          <a:p>
            <a:pPr lvl="1"/>
            <a:endParaRPr lang="es-AR" dirty="0"/>
          </a:p>
        </p:txBody>
      </p:sp>
    </p:spTree>
    <p:extLst>
      <p:ext uri="{BB962C8B-B14F-4D97-AF65-F5344CB8AC3E}">
        <p14:creationId xmlns:p14="http://schemas.microsoft.com/office/powerpoint/2010/main" val="18629594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8200" y="365126"/>
            <a:ext cx="10515600" cy="744584"/>
          </a:xfrm>
        </p:spPr>
        <p:txBody>
          <a:bodyPr/>
          <a:lstStyle/>
          <a:p>
            <a:r>
              <a:rPr lang="es-AR" dirty="0"/>
              <a:t>Momentos</a:t>
            </a:r>
          </a:p>
        </p:txBody>
      </p:sp>
      <p:sp>
        <p:nvSpPr>
          <p:cNvPr id="3" name="2 Marcador de contenido"/>
          <p:cNvSpPr>
            <a:spLocks noGrp="1"/>
          </p:cNvSpPr>
          <p:nvPr>
            <p:ph idx="1"/>
          </p:nvPr>
        </p:nvSpPr>
        <p:spPr>
          <a:xfrm>
            <a:off x="838200" y="1367161"/>
            <a:ext cx="10515600" cy="4809802"/>
          </a:xfrm>
        </p:spPr>
        <p:txBody>
          <a:bodyPr>
            <a:normAutofit/>
          </a:bodyPr>
          <a:lstStyle/>
          <a:p>
            <a:pPr marL="0" lvl="1" indent="268288"/>
            <a:r>
              <a:rPr lang="es-AR" dirty="0"/>
              <a:t>El 3er momento denota la asimetría y es llamado “sesgo"</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1" y="3330675"/>
            <a:ext cx="91313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3513995" y="5597145"/>
            <a:ext cx="1392155" cy="415494"/>
          </a:xfrm>
          <a:prstGeom prst="rect">
            <a:avLst/>
          </a:prstGeom>
          <a:noFill/>
        </p:spPr>
        <p:txBody>
          <a:bodyPr wrap="square" lIns="121917" tIns="60958" rIns="121917" bIns="60958" rtlCol="0">
            <a:spAutoFit/>
          </a:bodyPr>
          <a:lstStyle/>
          <a:p>
            <a:r>
              <a:rPr lang="es-AR" dirty="0"/>
              <a:t>Negativo</a:t>
            </a:r>
          </a:p>
        </p:txBody>
      </p:sp>
      <p:sp>
        <p:nvSpPr>
          <p:cNvPr id="6" name="5 CuadroTexto"/>
          <p:cNvSpPr txBox="1"/>
          <p:nvPr/>
        </p:nvSpPr>
        <p:spPr>
          <a:xfrm>
            <a:off x="7546443" y="5597145"/>
            <a:ext cx="1392155" cy="415494"/>
          </a:xfrm>
          <a:prstGeom prst="rect">
            <a:avLst/>
          </a:prstGeom>
          <a:noFill/>
        </p:spPr>
        <p:txBody>
          <a:bodyPr wrap="square" lIns="121917" tIns="60958" rIns="121917" bIns="60958" rtlCol="0">
            <a:spAutoFit/>
          </a:bodyPr>
          <a:lstStyle/>
          <a:p>
            <a:r>
              <a:rPr lang="es-AR" dirty="0"/>
              <a:t>Positivo</a:t>
            </a:r>
          </a:p>
        </p:txBody>
      </p:sp>
    </p:spTree>
    <p:extLst>
      <p:ext uri="{BB962C8B-B14F-4D97-AF65-F5344CB8AC3E}">
        <p14:creationId xmlns:p14="http://schemas.microsoft.com/office/powerpoint/2010/main" val="10231640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8200" y="365126"/>
            <a:ext cx="10515600" cy="744584"/>
          </a:xfrm>
        </p:spPr>
        <p:txBody>
          <a:bodyPr/>
          <a:lstStyle/>
          <a:p>
            <a:r>
              <a:rPr lang="es-AR" dirty="0"/>
              <a:t>Momentos</a:t>
            </a:r>
          </a:p>
        </p:txBody>
      </p:sp>
      <p:sp>
        <p:nvSpPr>
          <p:cNvPr id="3" name="2 Marcador de contenido"/>
          <p:cNvSpPr>
            <a:spLocks noGrp="1"/>
          </p:cNvSpPr>
          <p:nvPr>
            <p:ph idx="1"/>
          </p:nvPr>
        </p:nvSpPr>
        <p:spPr>
          <a:xfrm>
            <a:off x="838200" y="1367161"/>
            <a:ext cx="10515600" cy="4809802"/>
          </a:xfrm>
        </p:spPr>
        <p:txBody>
          <a:bodyPr>
            <a:normAutofit/>
          </a:bodyPr>
          <a:lstStyle/>
          <a:p>
            <a:pPr marL="0" indent="0">
              <a:buNone/>
            </a:pPr>
            <a:r>
              <a:rPr lang="es-AR"/>
              <a:t>El sesgo:</a:t>
            </a:r>
          </a:p>
          <a:p>
            <a:r>
              <a:rPr lang="es-AR"/>
              <a:t>Puede ser positivo o negativo</a:t>
            </a:r>
            <a:endParaRPr lang="es-AR" dirty="0"/>
          </a:p>
          <a:p>
            <a:r>
              <a:rPr lang="es-AR" dirty="0"/>
              <a:t>Si es 0 los datos son perfectamente simétricos</a:t>
            </a:r>
          </a:p>
          <a:p>
            <a:pPr lvl="1"/>
            <a:r>
              <a:rPr lang="es-AR" dirty="0"/>
              <a:t>Si es menos a -1 o mayor a 1: altamente sesgado</a:t>
            </a:r>
          </a:p>
          <a:p>
            <a:pPr lvl="1"/>
            <a:r>
              <a:rPr lang="es-AR" dirty="0"/>
              <a:t>Si está entre -1 y -0,5 o entre 0.5 y 1: moderadamente sesgado</a:t>
            </a:r>
          </a:p>
          <a:p>
            <a:pPr lvl="1"/>
            <a:r>
              <a:rPr lang="es-AR" dirty="0"/>
              <a:t>Si está entre -0.5 y 0.5: aproximadamente simétrica</a:t>
            </a:r>
          </a:p>
        </p:txBody>
      </p:sp>
    </p:spTree>
    <p:extLst>
      <p:ext uri="{BB962C8B-B14F-4D97-AF65-F5344CB8AC3E}">
        <p14:creationId xmlns:p14="http://schemas.microsoft.com/office/powerpoint/2010/main" val="34525660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t>Momentos</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7702" y="1337503"/>
            <a:ext cx="5376597" cy="2526968"/>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7702" y="3857032"/>
            <a:ext cx="5376597" cy="2440229"/>
          </a:xfrm>
          <a:prstGeom prst="rect">
            <a:avLst/>
          </a:prstGeom>
        </p:spPr>
      </p:pic>
    </p:spTree>
    <p:extLst>
      <p:ext uri="{BB962C8B-B14F-4D97-AF65-F5344CB8AC3E}">
        <p14:creationId xmlns:p14="http://schemas.microsoft.com/office/powerpoint/2010/main" val="25064781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8200" y="365126"/>
            <a:ext cx="10515600" cy="744584"/>
          </a:xfrm>
        </p:spPr>
        <p:txBody>
          <a:bodyPr/>
          <a:lstStyle/>
          <a:p>
            <a:r>
              <a:rPr lang="es-AR" dirty="0"/>
              <a:t>Momentos</a:t>
            </a:r>
          </a:p>
        </p:txBody>
      </p:sp>
      <p:sp>
        <p:nvSpPr>
          <p:cNvPr id="3" name="2 Marcador de contenido"/>
          <p:cNvSpPr>
            <a:spLocks noGrp="1"/>
          </p:cNvSpPr>
          <p:nvPr>
            <p:ph idx="1"/>
          </p:nvPr>
        </p:nvSpPr>
        <p:spPr>
          <a:xfrm>
            <a:off x="838200" y="1367161"/>
            <a:ext cx="10515600" cy="4809802"/>
          </a:xfrm>
        </p:spPr>
        <p:txBody>
          <a:bodyPr>
            <a:normAutofit/>
          </a:bodyPr>
          <a:lstStyle/>
          <a:p>
            <a:r>
              <a:rPr lang="es-AR" dirty="0"/>
              <a:t>El 4to momento se llama “curtosis”</a:t>
            </a:r>
          </a:p>
          <a:p>
            <a:pPr lvl="1"/>
            <a:r>
              <a:rPr lang="es-AR" dirty="0"/>
              <a:t>Cuan puntiaguda es la forma, comparada con una distribución normal</a:t>
            </a:r>
          </a:p>
          <a:p>
            <a:pPr lvl="1"/>
            <a:r>
              <a:rPr lang="es-AR" dirty="0"/>
              <a:t>Picos más altos tienen mayor curtosis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8516" y="2985247"/>
            <a:ext cx="5774968" cy="30666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33947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t>Momentos</a:t>
            </a: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9504" y="1669291"/>
            <a:ext cx="5158784" cy="2180131"/>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4536" y="3909055"/>
            <a:ext cx="5480032" cy="2366112"/>
          </a:xfrm>
          <a:prstGeom prst="rect">
            <a:avLst/>
          </a:prstGeom>
        </p:spPr>
      </p:pic>
    </p:spTree>
    <p:extLst>
      <p:ext uri="{BB962C8B-B14F-4D97-AF65-F5344CB8AC3E}">
        <p14:creationId xmlns:p14="http://schemas.microsoft.com/office/powerpoint/2010/main" val="3453116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AR" dirty="0"/>
              <a:t>Regresión Lineal</a:t>
            </a:r>
          </a:p>
        </p:txBody>
      </p:sp>
      <p:pic>
        <p:nvPicPr>
          <p:cNvPr id="1026" name="Picture 2" descr="Resultado de imagen de linear regression weight heig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0445" y="1747508"/>
            <a:ext cx="6039816" cy="3824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9974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t>Momentos</a:t>
            </a:r>
          </a:p>
        </p:txBody>
      </p:sp>
      <p:sp>
        <p:nvSpPr>
          <p:cNvPr id="3" name="2 Marcador de contenido"/>
          <p:cNvSpPr>
            <a:spLocks noGrp="1"/>
          </p:cNvSpPr>
          <p:nvPr>
            <p:ph idx="1"/>
          </p:nvPr>
        </p:nvSpPr>
        <p:spPr/>
        <p:txBody>
          <a:bodyPr>
            <a:normAutofit/>
          </a:bodyPr>
          <a:lstStyle/>
          <a:p>
            <a:pPr marL="0" indent="0">
              <a:buNone/>
            </a:pPr>
            <a:r>
              <a:rPr lang="es-AR" sz="3200" dirty="0"/>
              <a:t>Abrir: momentos.ipynb</a:t>
            </a:r>
          </a:p>
        </p:txBody>
      </p:sp>
    </p:spTree>
    <p:extLst>
      <p:ext uri="{BB962C8B-B14F-4D97-AF65-F5344CB8AC3E}">
        <p14:creationId xmlns:p14="http://schemas.microsoft.com/office/powerpoint/2010/main" val="34669669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AR" dirty="0"/>
              <a:t>Probabilidad condicional</a:t>
            </a:r>
          </a:p>
        </p:txBody>
      </p:sp>
    </p:spTree>
    <p:extLst>
      <p:ext uri="{BB962C8B-B14F-4D97-AF65-F5344CB8AC3E}">
        <p14:creationId xmlns:p14="http://schemas.microsoft.com/office/powerpoint/2010/main" val="1531354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838200" y="365126"/>
            <a:ext cx="10515600" cy="744584"/>
          </a:xfrm>
        </p:spPr>
        <p:txBody>
          <a:bodyPr/>
          <a:lstStyle/>
          <a:p>
            <a:r>
              <a:rPr lang="es-AR" dirty="0"/>
              <a:t>Probabilidad condicional</a:t>
            </a:r>
          </a:p>
        </p:txBody>
      </p:sp>
      <p:sp>
        <p:nvSpPr>
          <p:cNvPr id="5" name="4 Marcador de contenido"/>
          <p:cNvSpPr>
            <a:spLocks noGrp="1"/>
          </p:cNvSpPr>
          <p:nvPr>
            <p:ph idx="1"/>
          </p:nvPr>
        </p:nvSpPr>
        <p:spPr>
          <a:xfrm>
            <a:off x="838200" y="1367161"/>
            <a:ext cx="10515600" cy="4809802"/>
          </a:xfrm>
        </p:spPr>
        <p:txBody>
          <a:bodyPr>
            <a:normAutofit/>
          </a:bodyPr>
          <a:lstStyle/>
          <a:p>
            <a:r>
              <a:rPr lang="es-ES" dirty="0"/>
              <a:t>La probabilidad condicional mide la probabilidad de un determinado suceso conociendo información previa sobre otro suceso.</a:t>
            </a:r>
            <a:br>
              <a:rPr lang="es-ES" dirty="0"/>
            </a:br>
            <a:endParaRPr lang="es-AR" dirty="0"/>
          </a:p>
          <a:p>
            <a:r>
              <a:rPr lang="es-AR" dirty="0"/>
              <a:t>Ejemplo:</a:t>
            </a:r>
          </a:p>
          <a:p>
            <a:pPr lvl="1"/>
            <a:r>
              <a:rPr lang="es-ES" dirty="0"/>
              <a:t>Se sabe que el 50% de la población fuma y que el 10% fuma y es hipertensa. ¿Cuál es la probabilidad de que un fumador sea hipertenso?</a:t>
            </a:r>
            <a:endParaRPr lang="es-AR" dirty="0"/>
          </a:p>
        </p:txBody>
      </p:sp>
    </p:spTree>
    <p:extLst>
      <p:ext uri="{BB962C8B-B14F-4D97-AF65-F5344CB8AC3E}">
        <p14:creationId xmlns:p14="http://schemas.microsoft.com/office/powerpoint/2010/main" val="16350343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AR"/>
              <a:t>Probabilidad condicional</a:t>
            </a:r>
            <a:endParaRPr lang="es-AR" dirty="0"/>
          </a:p>
        </p:txBody>
      </p:sp>
      <mc:AlternateContent xmlns:mc="http://schemas.openxmlformats.org/markup-compatibility/2006" xmlns:a14="http://schemas.microsoft.com/office/drawing/2010/main">
        <mc:Choice Requires="a14">
          <p:sp>
            <p:nvSpPr>
              <p:cNvPr id="5" name="4 Marcador de contenido"/>
              <p:cNvSpPr>
                <a:spLocks noGrp="1"/>
              </p:cNvSpPr>
              <p:nvPr>
                <p:ph idx="1"/>
              </p:nvPr>
            </p:nvSpPr>
            <p:spPr/>
            <p:txBody>
              <a:bodyPr>
                <a:normAutofit/>
              </a:bodyPr>
              <a:lstStyle/>
              <a:p>
                <a:r>
                  <a:rPr lang="es-AR" dirty="0"/>
                  <a:t>Si tenemos </a:t>
                </a:r>
                <a:r>
                  <a:rPr lang="es-AR"/>
                  <a:t>dos eventos que </a:t>
                </a:r>
                <a:r>
                  <a:rPr lang="es-AR" b="1"/>
                  <a:t>dependen</a:t>
                </a:r>
                <a:r>
                  <a:rPr lang="es-AR"/>
                  <a:t> entre si </a:t>
                </a:r>
                <a:r>
                  <a:rPr lang="es-AR" dirty="0"/>
                  <a:t>¿cuál es la probabilidad de que ocurrido un evento suceda el otro?</a:t>
                </a:r>
              </a:p>
              <a:p>
                <a:r>
                  <a:rPr lang="es-AR" dirty="0"/>
                  <a:t>P(A,B) es la probabilidad de que los dos ocurran de manera independiente. </a:t>
                </a:r>
              </a:p>
              <a:p>
                <a:r>
                  <a:rPr lang="es-AR" dirty="0"/>
                  <a:t>P(B|A) la probabilidad de que ocurra B dado que A </a:t>
                </a:r>
                <a:r>
                  <a:rPr lang="es-AR"/>
                  <a:t>ha ocurrido (implica una dependencia)</a:t>
                </a:r>
              </a:p>
              <a:p>
                <a:endParaRPr lang="es-AR" dirty="0"/>
              </a:p>
              <a:p>
                <a:pPr marL="0" indent="0" algn="ctr">
                  <a:buNone/>
                </a:pPr>
                <a14:m>
                  <m:oMathPara xmlns:m="http://schemas.openxmlformats.org/officeDocument/2006/math">
                    <m:oMathParaPr>
                      <m:jc m:val="centerGroup"/>
                    </m:oMathParaPr>
                    <m:oMath xmlns:m="http://schemas.openxmlformats.org/officeDocument/2006/math">
                      <m:r>
                        <a:rPr lang="es-AR" sz="3500" i="1">
                          <a:latin typeface="Cambria Math"/>
                        </a:rPr>
                        <m:t>𝑃</m:t>
                      </m:r>
                      <m:d>
                        <m:dPr>
                          <m:ctrlPr>
                            <a:rPr lang="es-AR" sz="3500" i="1">
                              <a:latin typeface="Cambria Math" panose="02040503050406030204" pitchFamily="18" charset="0"/>
                            </a:rPr>
                          </m:ctrlPr>
                        </m:dPr>
                        <m:e>
                          <m:r>
                            <a:rPr lang="es-AR" sz="3500" i="1">
                              <a:latin typeface="Cambria Math"/>
                            </a:rPr>
                            <m:t>𝐵</m:t>
                          </m:r>
                        </m:e>
                        <m:e>
                          <m:r>
                            <a:rPr lang="es-AR" sz="3500" i="1">
                              <a:latin typeface="Cambria Math"/>
                            </a:rPr>
                            <m:t>𝐴</m:t>
                          </m:r>
                        </m:e>
                      </m:d>
                      <m:r>
                        <a:rPr lang="es-AR" sz="3500" i="1">
                          <a:latin typeface="Cambria Math"/>
                        </a:rPr>
                        <m:t>=</m:t>
                      </m:r>
                      <m:f>
                        <m:fPr>
                          <m:ctrlPr>
                            <a:rPr lang="es-AR" sz="3500" i="1">
                              <a:latin typeface="Cambria Math" panose="02040503050406030204" pitchFamily="18" charset="0"/>
                            </a:rPr>
                          </m:ctrlPr>
                        </m:fPr>
                        <m:num>
                          <m:r>
                            <a:rPr lang="es-AR" sz="3500" i="1">
                              <a:latin typeface="Cambria Math"/>
                            </a:rPr>
                            <m:t>𝑃</m:t>
                          </m:r>
                          <m:r>
                            <a:rPr lang="es-AR" sz="3500" i="1">
                              <a:latin typeface="Cambria Math"/>
                            </a:rPr>
                            <m:t>(</m:t>
                          </m:r>
                          <m:r>
                            <a:rPr lang="es-AR" sz="3500" i="1">
                              <a:latin typeface="Cambria Math"/>
                            </a:rPr>
                            <m:t>𝐴</m:t>
                          </m:r>
                          <m:r>
                            <a:rPr lang="es-AR" sz="3500" i="1">
                              <a:latin typeface="Cambria Math"/>
                            </a:rPr>
                            <m:t>,</m:t>
                          </m:r>
                          <m:r>
                            <a:rPr lang="es-AR" sz="3500" i="1">
                              <a:latin typeface="Cambria Math"/>
                            </a:rPr>
                            <m:t>𝐵</m:t>
                          </m:r>
                          <m:r>
                            <a:rPr lang="es-AR" sz="3500" i="1">
                              <a:latin typeface="Cambria Math"/>
                            </a:rPr>
                            <m:t>)</m:t>
                          </m:r>
                        </m:num>
                        <m:den>
                          <m:r>
                            <a:rPr lang="es-AR" sz="3500" i="1">
                              <a:latin typeface="Cambria Math"/>
                            </a:rPr>
                            <m:t>𝑃</m:t>
                          </m:r>
                          <m:r>
                            <a:rPr lang="es-AR" sz="3500" i="1">
                              <a:latin typeface="Cambria Math"/>
                            </a:rPr>
                            <m:t>(</m:t>
                          </m:r>
                          <m:r>
                            <a:rPr lang="es-ES" sz="3500" i="1">
                              <a:latin typeface="Cambria Math"/>
                            </a:rPr>
                            <m:t>𝐴</m:t>
                          </m:r>
                          <m:r>
                            <a:rPr lang="es-AR" sz="3500" i="1">
                              <a:latin typeface="Cambria Math"/>
                            </a:rPr>
                            <m:t>)</m:t>
                          </m:r>
                        </m:den>
                      </m:f>
                    </m:oMath>
                  </m:oMathPara>
                </a14:m>
                <a:endParaRPr lang="es-AR" dirty="0"/>
              </a:p>
            </p:txBody>
          </p:sp>
        </mc:Choice>
        <mc:Fallback xmlns="">
          <p:sp>
            <p:nvSpPr>
              <p:cNvPr id="5" name="4 Marcador de contenido"/>
              <p:cNvSpPr>
                <a:spLocks noGrp="1" noRot="1" noChangeAspect="1" noMove="1" noResize="1" noEditPoints="1" noAdjustHandles="1" noChangeArrowheads="1" noChangeShapeType="1" noTextEdit="1"/>
              </p:cNvSpPr>
              <p:nvPr>
                <p:ph idx="1"/>
              </p:nvPr>
            </p:nvSpPr>
            <p:spPr>
              <a:blipFill>
                <a:blip r:embed="rId2"/>
                <a:stretch>
                  <a:fillRect l="-1043" t="-2028"/>
                </a:stretch>
              </a:blipFill>
            </p:spPr>
            <p:txBody>
              <a:bodyPr/>
              <a:lstStyle/>
              <a:p>
                <a:r>
                  <a:rPr lang="es-ES">
                    <a:noFill/>
                  </a:rPr>
                  <a:t> </a:t>
                </a:r>
              </a:p>
            </p:txBody>
          </p:sp>
        </mc:Fallback>
      </mc:AlternateContent>
    </p:spTree>
    <p:extLst>
      <p:ext uri="{BB962C8B-B14F-4D97-AF65-F5344CB8AC3E}">
        <p14:creationId xmlns:p14="http://schemas.microsoft.com/office/powerpoint/2010/main" val="24265681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AR" dirty="0"/>
              <a:t>Probabilidad condicional</a:t>
            </a:r>
          </a:p>
        </p:txBody>
      </p:sp>
      <mc:AlternateContent xmlns:mc="http://schemas.openxmlformats.org/markup-compatibility/2006" xmlns:a14="http://schemas.microsoft.com/office/drawing/2010/main">
        <mc:Choice Requires="a14">
          <p:sp>
            <p:nvSpPr>
              <p:cNvPr id="5" name="4 Marcador de contenido"/>
              <p:cNvSpPr>
                <a:spLocks noGrp="1"/>
              </p:cNvSpPr>
              <p:nvPr>
                <p:ph idx="1"/>
              </p:nvPr>
            </p:nvSpPr>
            <p:spPr/>
            <p:txBody>
              <a:bodyPr>
                <a:normAutofit/>
              </a:bodyPr>
              <a:lstStyle/>
              <a:p>
                <a:pPr marL="268288" indent="-268288"/>
                <a:r>
                  <a:rPr lang="es-ES" dirty="0"/>
                  <a:t>Se sabe que el 50% de la población fuma y que el 10% fuma y es hipertensa. ¿Cuál es la probabilidad de que un fumador sea hipertenso?</a:t>
                </a:r>
                <a:endParaRPr lang="es-AR" dirty="0"/>
              </a:p>
              <a:p>
                <a:r>
                  <a:rPr lang="es-AR" dirty="0"/>
                  <a:t>A = fumador, B </a:t>
                </a:r>
                <a:r>
                  <a:rPr lang="es-AR"/>
                  <a:t>= hipertenso</a:t>
                </a:r>
              </a:p>
              <a:p>
                <a:pPr marL="0" indent="0">
                  <a:buNone/>
                </a:pPr>
                <a:br>
                  <a:rPr lang="es-AR" sz="3200" dirty="0"/>
                </a:br>
                <a:endParaRPr lang="es-AR" sz="3200" dirty="0"/>
              </a:p>
              <a:p>
                <a:pPr marL="0" indent="0">
                  <a:buNone/>
                </a:pPr>
                <a14:m>
                  <m:oMathPara xmlns:m="http://schemas.openxmlformats.org/officeDocument/2006/math">
                    <m:oMathParaPr>
                      <m:jc m:val="centerGroup"/>
                    </m:oMathParaPr>
                    <m:oMath xmlns:m="http://schemas.openxmlformats.org/officeDocument/2006/math">
                      <m:r>
                        <a:rPr lang="es-AR" sz="3200" i="1">
                          <a:latin typeface="Cambria Math"/>
                        </a:rPr>
                        <m:t>𝑃</m:t>
                      </m:r>
                      <m:d>
                        <m:dPr>
                          <m:ctrlPr>
                            <a:rPr lang="es-AR" sz="3200" i="1">
                              <a:latin typeface="Cambria Math" panose="02040503050406030204" pitchFamily="18" charset="0"/>
                            </a:rPr>
                          </m:ctrlPr>
                        </m:dPr>
                        <m:e>
                          <m:r>
                            <a:rPr lang="es-AR" sz="3200" i="1">
                              <a:latin typeface="Cambria Math"/>
                            </a:rPr>
                            <m:t>𝐵</m:t>
                          </m:r>
                        </m:e>
                        <m:e>
                          <m:r>
                            <a:rPr lang="es-AR" sz="3200" i="1">
                              <a:latin typeface="Cambria Math"/>
                            </a:rPr>
                            <m:t>𝐴</m:t>
                          </m:r>
                        </m:e>
                      </m:d>
                      <m:r>
                        <a:rPr lang="es-AR" sz="3200" i="1">
                          <a:latin typeface="Cambria Math"/>
                        </a:rPr>
                        <m:t>=</m:t>
                      </m:r>
                      <m:f>
                        <m:fPr>
                          <m:ctrlPr>
                            <a:rPr lang="es-AR" sz="3200" i="1">
                              <a:latin typeface="Cambria Math" panose="02040503050406030204" pitchFamily="18" charset="0"/>
                            </a:rPr>
                          </m:ctrlPr>
                        </m:fPr>
                        <m:num>
                          <m:r>
                            <a:rPr lang="es-AR" sz="3200" i="1">
                              <a:latin typeface="Cambria Math"/>
                            </a:rPr>
                            <m:t>𝑃</m:t>
                          </m:r>
                          <m:r>
                            <a:rPr lang="es-AR" sz="3200" i="1">
                              <a:latin typeface="Cambria Math"/>
                            </a:rPr>
                            <m:t>(</m:t>
                          </m:r>
                          <m:r>
                            <a:rPr lang="es-AR" sz="3200" i="1">
                              <a:latin typeface="Cambria Math"/>
                            </a:rPr>
                            <m:t>𝐴</m:t>
                          </m:r>
                          <m:r>
                            <a:rPr lang="es-AR" sz="3200" i="1">
                              <a:latin typeface="Cambria Math"/>
                            </a:rPr>
                            <m:t>,</m:t>
                          </m:r>
                          <m:r>
                            <a:rPr lang="es-AR" sz="3200" i="1">
                              <a:latin typeface="Cambria Math"/>
                            </a:rPr>
                            <m:t>𝐵</m:t>
                          </m:r>
                          <m:r>
                            <a:rPr lang="es-AR" sz="3200" i="1">
                              <a:latin typeface="Cambria Math"/>
                            </a:rPr>
                            <m:t>)</m:t>
                          </m:r>
                        </m:num>
                        <m:den>
                          <m:r>
                            <a:rPr lang="es-AR" sz="3200" i="1">
                              <a:latin typeface="Cambria Math"/>
                            </a:rPr>
                            <m:t>𝑃</m:t>
                          </m:r>
                          <m:r>
                            <a:rPr lang="es-AR" sz="3200" i="1">
                              <a:latin typeface="Cambria Math"/>
                            </a:rPr>
                            <m:t>(</m:t>
                          </m:r>
                          <m:r>
                            <a:rPr lang="es-ES" sz="3200" i="1">
                              <a:latin typeface="Cambria Math"/>
                            </a:rPr>
                            <m:t>𝐴</m:t>
                          </m:r>
                          <m:r>
                            <a:rPr lang="es-AR" sz="3200" i="1">
                              <a:latin typeface="Cambria Math"/>
                            </a:rPr>
                            <m:t>)</m:t>
                          </m:r>
                        </m:den>
                      </m:f>
                      <m:r>
                        <a:rPr lang="es-AR" sz="3200" i="1">
                          <a:latin typeface="Cambria Math"/>
                        </a:rPr>
                        <m:t>=</m:t>
                      </m:r>
                      <m:f>
                        <m:fPr>
                          <m:ctrlPr>
                            <a:rPr lang="es-AR" sz="3200" i="1">
                              <a:latin typeface="Cambria Math" panose="02040503050406030204" pitchFamily="18" charset="0"/>
                            </a:rPr>
                          </m:ctrlPr>
                        </m:fPr>
                        <m:num>
                          <m:r>
                            <a:rPr lang="es-AR" sz="3200" i="1">
                              <a:latin typeface="Cambria Math"/>
                            </a:rPr>
                            <m:t>0.1</m:t>
                          </m:r>
                        </m:num>
                        <m:den>
                          <m:r>
                            <a:rPr lang="es-AR" sz="3200" i="1">
                              <a:latin typeface="Cambria Math"/>
                            </a:rPr>
                            <m:t>0.5</m:t>
                          </m:r>
                        </m:den>
                      </m:f>
                      <m:r>
                        <a:rPr lang="es-AR" sz="3200" i="1">
                          <a:latin typeface="Cambria Math"/>
                        </a:rPr>
                        <m:t>=0.2=20%</m:t>
                      </m:r>
                    </m:oMath>
                  </m:oMathPara>
                </a14:m>
                <a:endParaRPr lang="es-AR" sz="3200" dirty="0"/>
              </a:p>
              <a:p>
                <a:endParaRPr lang="es-AR" dirty="0"/>
              </a:p>
            </p:txBody>
          </p:sp>
        </mc:Choice>
        <mc:Fallback xmlns="">
          <p:sp>
            <p:nvSpPr>
              <p:cNvPr id="5" name="4 Marcador de contenido"/>
              <p:cNvSpPr>
                <a:spLocks noGrp="1" noRot="1" noChangeAspect="1" noMove="1" noResize="1" noEditPoints="1" noAdjustHandles="1" noChangeArrowheads="1" noChangeShapeType="1" noTextEdit="1"/>
              </p:cNvSpPr>
              <p:nvPr>
                <p:ph idx="1"/>
              </p:nvPr>
            </p:nvSpPr>
            <p:spPr>
              <a:blipFill>
                <a:blip r:embed="rId3"/>
                <a:stretch>
                  <a:fillRect l="-1043" t="-2028"/>
                </a:stretch>
              </a:blipFill>
            </p:spPr>
            <p:txBody>
              <a:bodyPr/>
              <a:lstStyle/>
              <a:p>
                <a:r>
                  <a:rPr lang="es-ES">
                    <a:noFill/>
                  </a:rPr>
                  <a:t> </a:t>
                </a:r>
              </a:p>
            </p:txBody>
          </p:sp>
        </mc:Fallback>
      </mc:AlternateContent>
    </p:spTree>
    <p:extLst>
      <p:ext uri="{BB962C8B-B14F-4D97-AF65-F5344CB8AC3E}">
        <p14:creationId xmlns:p14="http://schemas.microsoft.com/office/powerpoint/2010/main" val="13270476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A1F945-75B1-D6F5-2485-FDA41D91835F}"/>
              </a:ext>
            </a:extLst>
          </p:cNvPr>
          <p:cNvSpPr>
            <a:spLocks noGrp="1"/>
          </p:cNvSpPr>
          <p:nvPr>
            <p:ph type="title"/>
          </p:nvPr>
        </p:nvSpPr>
        <p:spPr/>
        <p:txBody>
          <a:bodyPr/>
          <a:lstStyle/>
          <a:p>
            <a:r>
              <a:rPr lang="es-ES"/>
              <a:t>Probabilidad condicional</a:t>
            </a:r>
          </a:p>
        </p:txBody>
      </p:sp>
      <p:sp>
        <p:nvSpPr>
          <p:cNvPr id="3" name="Marcador de contenido 2">
            <a:extLst>
              <a:ext uri="{FF2B5EF4-FFF2-40B4-BE49-F238E27FC236}">
                <a16:creationId xmlns:a16="http://schemas.microsoft.com/office/drawing/2014/main" id="{EB78E10F-A2DD-3519-50F0-3AF76FC7A903}"/>
              </a:ext>
            </a:extLst>
          </p:cNvPr>
          <p:cNvSpPr>
            <a:spLocks noGrp="1"/>
          </p:cNvSpPr>
          <p:nvPr>
            <p:ph idx="1"/>
          </p:nvPr>
        </p:nvSpPr>
        <p:spPr/>
        <p:txBody>
          <a:bodyPr/>
          <a:lstStyle/>
          <a:p>
            <a:r>
              <a:rPr lang="es-ES"/>
              <a:t>Le doy a mis estudiantes dos exámenes. 60% aprueban los dos, pero el primero es más fácil, así que el 80% lo aprueba. ¿Qué porcentaje de estudiantes que pasó el primero también pasó el segundo?</a:t>
            </a:r>
          </a:p>
          <a:p>
            <a:r>
              <a:rPr lang="es-ES"/>
              <a:t>A = aprobar el primer examen</a:t>
            </a:r>
          </a:p>
          <a:p>
            <a:r>
              <a:rPr lang="es-ES"/>
              <a:t>B = aprobar el segundo examen</a:t>
            </a:r>
          </a:p>
          <a:p>
            <a:r>
              <a:rPr lang="es-ES"/>
              <a:t>P(B|A) es la probabilidad de B dado A</a:t>
            </a:r>
          </a:p>
          <a:p>
            <a:pPr marL="0" indent="0">
              <a:buNone/>
            </a:pPr>
            <a:endParaRPr lang="es-ES"/>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1676120A-1651-836E-D656-7EF79F12DFFE}"/>
                  </a:ext>
                </a:extLst>
              </p:cNvPr>
              <p:cNvSpPr txBox="1"/>
              <p:nvPr/>
            </p:nvSpPr>
            <p:spPr>
              <a:xfrm>
                <a:off x="2492188" y="4690171"/>
                <a:ext cx="7207624" cy="989438"/>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s-AR" sz="2800" i="1" smtClean="0">
                          <a:latin typeface="Cambria Math"/>
                        </a:rPr>
                        <m:t>𝑃</m:t>
                      </m:r>
                      <m:d>
                        <m:dPr>
                          <m:ctrlPr>
                            <a:rPr lang="es-AR" sz="2800" i="1">
                              <a:latin typeface="Cambria Math" panose="02040503050406030204" pitchFamily="18" charset="0"/>
                            </a:rPr>
                          </m:ctrlPr>
                        </m:dPr>
                        <m:e>
                          <m:r>
                            <a:rPr lang="es-AR" sz="2800" i="1">
                              <a:latin typeface="Cambria Math"/>
                            </a:rPr>
                            <m:t>𝐵</m:t>
                          </m:r>
                        </m:e>
                        <m:e>
                          <m:r>
                            <a:rPr lang="es-AR" sz="2800" i="1">
                              <a:latin typeface="Cambria Math"/>
                            </a:rPr>
                            <m:t>𝐴</m:t>
                          </m:r>
                        </m:e>
                      </m:d>
                      <m:r>
                        <a:rPr lang="es-AR" sz="2800" i="1">
                          <a:latin typeface="Cambria Math"/>
                        </a:rPr>
                        <m:t>=</m:t>
                      </m:r>
                      <m:f>
                        <m:fPr>
                          <m:ctrlPr>
                            <a:rPr lang="es-AR" sz="2800" i="1">
                              <a:latin typeface="Cambria Math" panose="02040503050406030204" pitchFamily="18" charset="0"/>
                            </a:rPr>
                          </m:ctrlPr>
                        </m:fPr>
                        <m:num>
                          <m:r>
                            <a:rPr lang="es-AR" sz="2800" i="1">
                              <a:latin typeface="Cambria Math"/>
                            </a:rPr>
                            <m:t>𝑃</m:t>
                          </m:r>
                          <m:r>
                            <a:rPr lang="es-AR" sz="2800" i="1">
                              <a:latin typeface="Cambria Math"/>
                            </a:rPr>
                            <m:t>(</m:t>
                          </m:r>
                          <m:r>
                            <a:rPr lang="es-AR" sz="2800" i="1">
                              <a:latin typeface="Cambria Math"/>
                            </a:rPr>
                            <m:t>𝐴</m:t>
                          </m:r>
                          <m:r>
                            <a:rPr lang="es-AR" sz="2800" i="1">
                              <a:latin typeface="Cambria Math"/>
                            </a:rPr>
                            <m:t>,</m:t>
                          </m:r>
                          <m:r>
                            <a:rPr lang="es-AR" sz="2800" i="1">
                              <a:latin typeface="Cambria Math"/>
                            </a:rPr>
                            <m:t>𝐵</m:t>
                          </m:r>
                          <m:r>
                            <a:rPr lang="es-AR" sz="2800" i="1">
                              <a:latin typeface="Cambria Math"/>
                            </a:rPr>
                            <m:t>)</m:t>
                          </m:r>
                        </m:num>
                        <m:den>
                          <m:r>
                            <a:rPr lang="es-AR" sz="2800" i="1">
                              <a:latin typeface="Cambria Math"/>
                            </a:rPr>
                            <m:t>𝑃</m:t>
                          </m:r>
                          <m:r>
                            <a:rPr lang="es-AR" sz="2800" i="1">
                              <a:latin typeface="Cambria Math"/>
                            </a:rPr>
                            <m:t>(</m:t>
                          </m:r>
                          <m:r>
                            <a:rPr lang="es-ES" sz="2800" i="1">
                              <a:latin typeface="Cambria Math"/>
                            </a:rPr>
                            <m:t>𝐴</m:t>
                          </m:r>
                          <m:r>
                            <a:rPr lang="es-AR" sz="2800" i="1">
                              <a:latin typeface="Cambria Math"/>
                            </a:rPr>
                            <m:t>)</m:t>
                          </m:r>
                        </m:den>
                      </m:f>
                      <m:r>
                        <a:rPr lang="es-AR" sz="2800" i="1">
                          <a:latin typeface="Cambria Math"/>
                        </a:rPr>
                        <m:t>=</m:t>
                      </m:r>
                      <m:f>
                        <m:fPr>
                          <m:ctrlPr>
                            <a:rPr lang="es-AR" sz="2800" i="1">
                              <a:latin typeface="Cambria Math" panose="02040503050406030204" pitchFamily="18" charset="0"/>
                            </a:rPr>
                          </m:ctrlPr>
                        </m:fPr>
                        <m:num>
                          <m:r>
                            <a:rPr lang="es-AR" sz="2800" i="1">
                              <a:latin typeface="Cambria Math"/>
                            </a:rPr>
                            <m:t>0.</m:t>
                          </m:r>
                          <m:r>
                            <a:rPr lang="es-ES" sz="2800" b="0" i="1" smtClean="0">
                              <a:latin typeface="Cambria Math" panose="02040503050406030204" pitchFamily="18" charset="0"/>
                            </a:rPr>
                            <m:t>6</m:t>
                          </m:r>
                        </m:num>
                        <m:den>
                          <m:r>
                            <a:rPr lang="es-AR" sz="2800" i="1">
                              <a:latin typeface="Cambria Math"/>
                            </a:rPr>
                            <m:t>0.</m:t>
                          </m:r>
                          <m:r>
                            <a:rPr lang="es-ES" sz="2800" b="0" i="1" smtClean="0">
                              <a:latin typeface="Cambria Math" panose="02040503050406030204" pitchFamily="18" charset="0"/>
                            </a:rPr>
                            <m:t>8</m:t>
                          </m:r>
                        </m:den>
                      </m:f>
                      <m:r>
                        <a:rPr lang="es-AR" sz="2800" i="1">
                          <a:latin typeface="Cambria Math"/>
                        </a:rPr>
                        <m:t>=0.</m:t>
                      </m:r>
                      <m:r>
                        <a:rPr lang="es-ES" sz="2800" b="0" i="1" smtClean="0">
                          <a:latin typeface="Cambria Math" panose="02040503050406030204" pitchFamily="18" charset="0"/>
                        </a:rPr>
                        <m:t>75</m:t>
                      </m:r>
                      <m:r>
                        <a:rPr lang="es-AR" sz="2800" i="1">
                          <a:latin typeface="Cambria Math"/>
                        </a:rPr>
                        <m:t>=</m:t>
                      </m:r>
                      <m:r>
                        <a:rPr lang="es-ES" sz="2800" b="0" i="1" smtClean="0">
                          <a:latin typeface="Cambria Math" panose="02040503050406030204" pitchFamily="18" charset="0"/>
                        </a:rPr>
                        <m:t>75</m:t>
                      </m:r>
                      <m:r>
                        <a:rPr lang="es-AR" sz="2800" i="1">
                          <a:latin typeface="Cambria Math"/>
                        </a:rPr>
                        <m:t>%</m:t>
                      </m:r>
                    </m:oMath>
                  </m:oMathPara>
                </a14:m>
                <a:endParaRPr lang="es-AR" sz="2800" dirty="0"/>
              </a:p>
            </p:txBody>
          </p:sp>
        </mc:Choice>
        <mc:Fallback xmlns="">
          <p:sp>
            <p:nvSpPr>
              <p:cNvPr id="5" name="CuadroTexto 4">
                <a:extLst>
                  <a:ext uri="{FF2B5EF4-FFF2-40B4-BE49-F238E27FC236}">
                    <a16:creationId xmlns:a16="http://schemas.microsoft.com/office/drawing/2014/main" id="{1676120A-1651-836E-D656-7EF79F12DFFE}"/>
                  </a:ext>
                </a:extLst>
              </p:cNvPr>
              <p:cNvSpPr txBox="1">
                <a:spLocks noRot="1" noChangeAspect="1" noMove="1" noResize="1" noEditPoints="1" noAdjustHandles="1" noChangeArrowheads="1" noChangeShapeType="1" noTextEdit="1"/>
              </p:cNvSpPr>
              <p:nvPr/>
            </p:nvSpPr>
            <p:spPr>
              <a:xfrm>
                <a:off x="2492188" y="4690171"/>
                <a:ext cx="7207624" cy="989438"/>
              </a:xfrm>
              <a:prstGeom prst="rect">
                <a:avLst/>
              </a:prstGeom>
              <a:blipFill>
                <a:blip r:embed="rId2"/>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36617410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a:t>Probabilidad condicional</a:t>
            </a:r>
            <a:endParaRPr lang="es-AR" dirty="0"/>
          </a:p>
        </p:txBody>
      </p:sp>
      <p:sp>
        <p:nvSpPr>
          <p:cNvPr id="3" name="2 Marcador de contenido"/>
          <p:cNvSpPr>
            <a:spLocks noGrp="1"/>
          </p:cNvSpPr>
          <p:nvPr>
            <p:ph idx="1"/>
          </p:nvPr>
        </p:nvSpPr>
        <p:spPr/>
        <p:txBody>
          <a:bodyPr>
            <a:normAutofit/>
          </a:bodyPr>
          <a:lstStyle/>
          <a:p>
            <a:r>
              <a:rPr lang="es-AR">
                <a:solidFill>
                  <a:srgbClr val="FF0000"/>
                </a:solidFill>
              </a:rPr>
              <a:t>IMPORTANTE</a:t>
            </a:r>
            <a:r>
              <a:rPr lang="es-AR"/>
              <a:t>: </a:t>
            </a:r>
            <a:r>
              <a:rPr lang="es-ES"/>
              <a:t>No tiene por qué haber una </a:t>
            </a:r>
            <a:r>
              <a:rPr lang="es-ES" b="1"/>
              <a:t>relación causal </a:t>
            </a:r>
            <a:r>
              <a:rPr lang="es-ES"/>
              <a:t>o </a:t>
            </a:r>
            <a:r>
              <a:rPr lang="es-ES" b="1"/>
              <a:t>temporal</a:t>
            </a:r>
            <a:r>
              <a:rPr lang="es-ES"/>
              <a:t> entre </a:t>
            </a:r>
            <a:r>
              <a:rPr lang="es-ES" i="1"/>
              <a:t>A</a:t>
            </a:r>
            <a:r>
              <a:rPr lang="es-ES"/>
              <a:t> y </a:t>
            </a:r>
            <a:r>
              <a:rPr lang="es-ES" i="1"/>
              <a:t>B</a:t>
            </a:r>
            <a:r>
              <a:rPr lang="es-ES"/>
              <a:t>. </a:t>
            </a:r>
            <a:r>
              <a:rPr lang="es-ES" i="1"/>
              <a:t>A</a:t>
            </a:r>
            <a:r>
              <a:rPr lang="es-ES"/>
              <a:t> puede preceder en el tiempo a </a:t>
            </a:r>
            <a:r>
              <a:rPr lang="es-ES" i="1"/>
              <a:t>B</a:t>
            </a:r>
            <a:r>
              <a:rPr lang="es-ES"/>
              <a:t>, sucederlo o pueden ocurrir simultáneamente. </a:t>
            </a:r>
            <a:r>
              <a:rPr lang="es-ES" i="1"/>
              <a:t>A</a:t>
            </a:r>
            <a:r>
              <a:rPr lang="es-ES"/>
              <a:t> puede causar </a:t>
            </a:r>
            <a:r>
              <a:rPr lang="es-ES" i="1"/>
              <a:t>B</a:t>
            </a:r>
            <a:r>
              <a:rPr lang="es-ES"/>
              <a:t>, viceversa o no. </a:t>
            </a:r>
          </a:p>
          <a:p>
            <a:r>
              <a:rPr lang="es-ES"/>
              <a:t>Las relaciones causales o temporales son nociones que no pertenecen al ámbito de la probabilidad. Pueden desempeñar un papel o no, dependiendo de la interpretación que se le dé a los eventos.</a:t>
            </a:r>
            <a:endParaRPr lang="es-AR" dirty="0"/>
          </a:p>
        </p:txBody>
      </p:sp>
    </p:spTree>
    <p:extLst>
      <p:ext uri="{BB962C8B-B14F-4D97-AF65-F5344CB8AC3E}">
        <p14:creationId xmlns:p14="http://schemas.microsoft.com/office/powerpoint/2010/main" val="3996140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a:t>El Teorema </a:t>
            </a:r>
            <a:r>
              <a:rPr lang="es-AR" dirty="0"/>
              <a:t>de Bayes</a:t>
            </a:r>
          </a:p>
        </p:txBody>
      </p:sp>
    </p:spTree>
    <p:extLst>
      <p:ext uri="{BB962C8B-B14F-4D97-AF65-F5344CB8AC3E}">
        <p14:creationId xmlns:p14="http://schemas.microsoft.com/office/powerpoint/2010/main" val="6905736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a:t>El Teorema de Bayes</a:t>
            </a:r>
            <a:endParaRPr lang="es-AR" dirty="0"/>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838200" y="1857983"/>
                <a:ext cx="10515600" cy="4318980"/>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s-AR" i="1" smtClean="0">
                          <a:latin typeface="Cambria Math"/>
                        </a:rPr>
                        <m:t>𝑃</m:t>
                      </m:r>
                      <m:d>
                        <m:dPr>
                          <m:ctrlPr>
                            <a:rPr lang="es-AR" i="1">
                              <a:latin typeface="Cambria Math" panose="02040503050406030204" pitchFamily="18" charset="0"/>
                            </a:rPr>
                          </m:ctrlPr>
                        </m:dPr>
                        <m:e>
                          <m:r>
                            <a:rPr lang="es-ES" i="1">
                              <a:latin typeface="Cambria Math"/>
                            </a:rPr>
                            <m:t>𝐴</m:t>
                          </m:r>
                        </m:e>
                        <m:e>
                          <m:r>
                            <a:rPr lang="es-ES" i="1">
                              <a:latin typeface="Cambria Math"/>
                            </a:rPr>
                            <m:t>𝐵</m:t>
                          </m:r>
                        </m:e>
                      </m:d>
                      <m:r>
                        <a:rPr lang="es-AR" i="1">
                          <a:latin typeface="Cambria Math"/>
                        </a:rPr>
                        <m:t>=</m:t>
                      </m:r>
                      <m:f>
                        <m:fPr>
                          <m:ctrlPr>
                            <a:rPr lang="es-AR" i="1">
                              <a:latin typeface="Cambria Math" panose="02040503050406030204" pitchFamily="18" charset="0"/>
                            </a:rPr>
                          </m:ctrlPr>
                        </m:fPr>
                        <m:num>
                          <m:r>
                            <a:rPr lang="es-ES" i="1">
                              <a:latin typeface="Cambria Math"/>
                            </a:rPr>
                            <m:t>𝑃</m:t>
                          </m:r>
                          <m:r>
                            <a:rPr lang="es-ES" i="1">
                              <a:latin typeface="Cambria Math"/>
                            </a:rPr>
                            <m:t>(</m:t>
                          </m:r>
                          <m:r>
                            <a:rPr lang="es-ES" i="1">
                              <a:latin typeface="Cambria Math"/>
                            </a:rPr>
                            <m:t>𝐴</m:t>
                          </m:r>
                          <m:r>
                            <a:rPr lang="es-ES" i="1">
                              <a:latin typeface="Cambria Math"/>
                            </a:rPr>
                            <m:t>)</m:t>
                          </m:r>
                          <m:r>
                            <a:rPr lang="es-AR" i="1">
                              <a:latin typeface="Cambria Math"/>
                            </a:rPr>
                            <m:t>𝑃</m:t>
                          </m:r>
                          <m:r>
                            <a:rPr lang="es-AR" i="1">
                              <a:latin typeface="Cambria Math"/>
                            </a:rPr>
                            <m:t>(</m:t>
                          </m:r>
                          <m:r>
                            <a:rPr lang="es-ES" i="1">
                              <a:latin typeface="Cambria Math"/>
                            </a:rPr>
                            <m:t>𝐵</m:t>
                          </m:r>
                          <m:r>
                            <a:rPr lang="es-AR" i="1">
                              <a:latin typeface="Cambria Math"/>
                            </a:rPr>
                            <m:t>|</m:t>
                          </m:r>
                          <m:r>
                            <a:rPr lang="es-ES" i="1">
                              <a:latin typeface="Cambria Math"/>
                            </a:rPr>
                            <m:t>𝐴</m:t>
                          </m:r>
                          <m:r>
                            <a:rPr lang="es-AR" i="1">
                              <a:latin typeface="Cambria Math"/>
                            </a:rPr>
                            <m:t>)</m:t>
                          </m:r>
                        </m:num>
                        <m:den>
                          <m:r>
                            <a:rPr lang="es-AR" i="1">
                              <a:latin typeface="Cambria Math"/>
                            </a:rPr>
                            <m:t>𝑃</m:t>
                          </m:r>
                          <m:r>
                            <a:rPr lang="es-AR" i="1">
                              <a:latin typeface="Cambria Math"/>
                            </a:rPr>
                            <m:t>(</m:t>
                          </m:r>
                          <m:r>
                            <a:rPr lang="es-ES" i="1">
                              <a:latin typeface="Cambria Math"/>
                            </a:rPr>
                            <m:t>𝐵</m:t>
                          </m:r>
                          <m:r>
                            <a:rPr lang="es-AR" i="1">
                              <a:latin typeface="Cambria Math"/>
                            </a:rPr>
                            <m:t>)</m:t>
                          </m:r>
                        </m:den>
                      </m:f>
                    </m:oMath>
                  </m:oMathPara>
                </a14:m>
                <a:endParaRPr lang="es-AR" sz="3200" dirty="0"/>
              </a:p>
              <a:p>
                <a:pPr marL="0" indent="0">
                  <a:buNone/>
                </a:pPr>
                <a:endParaRPr lang="es-ES" sz="3200" dirty="0"/>
              </a:p>
              <a:p>
                <a:pPr marL="0" indent="0" algn="ctr">
                  <a:buNone/>
                </a:pPr>
                <a:r>
                  <a:rPr lang="es-ES" sz="3200" dirty="0"/>
                  <a:t>La probabilidad de A dado B, es la probabilidad de A multiplicada por la probabilidad de B dado A, sobre la probabilidad de B.</a:t>
                </a:r>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838200" y="1857983"/>
                <a:ext cx="10515600" cy="4318980"/>
              </a:xfrm>
              <a:blipFill>
                <a:blip r:embed="rId3"/>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17124787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93942E-E2FC-B8DD-E6B2-EDE04713E16B}"/>
              </a:ext>
            </a:extLst>
          </p:cNvPr>
          <p:cNvSpPr>
            <a:spLocks noGrp="1"/>
          </p:cNvSpPr>
          <p:nvPr>
            <p:ph type="title"/>
          </p:nvPr>
        </p:nvSpPr>
        <p:spPr/>
        <p:txBody>
          <a:bodyPr/>
          <a:lstStyle/>
          <a:p>
            <a:r>
              <a:rPr lang="es-AR"/>
              <a:t>El Teorema de Bayes: diagnóstico médico</a:t>
            </a:r>
            <a:endParaRPr lang="es-ES"/>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47E70561-4BBF-FA65-33B8-D593FF6A45BC}"/>
                  </a:ext>
                </a:extLst>
              </p:cNvPr>
              <p:cNvSpPr>
                <a:spLocks noGrp="1"/>
              </p:cNvSpPr>
              <p:nvPr>
                <p:ph idx="1"/>
              </p:nvPr>
            </p:nvSpPr>
            <p:spPr/>
            <p:txBody>
              <a:bodyPr>
                <a:normAutofit fontScale="85000" lnSpcReduction="20000"/>
              </a:bodyPr>
              <a:lstStyle/>
              <a:p>
                <a:pPr marL="0" indent="0">
                  <a:buNone/>
                </a:pPr>
                <a:r>
                  <a:rPr lang="es-ES"/>
                  <a:t>Imagina que existe una enfermedad rara que afecta a 1 de cada 10.000 personas. Existe una prueba médica para detectar esta enfermedad, pero no es perfecta:</a:t>
                </a:r>
              </a:p>
              <a:p>
                <a:pPr>
                  <a:buFont typeface="Arial" panose="020B0604020202020204" pitchFamily="34" charset="0"/>
                  <a:buChar char="•"/>
                </a:pPr>
                <a:r>
                  <a:rPr lang="es-ES" b="1"/>
                  <a:t>Sensibilidad:</a:t>
                </a:r>
                <a:r>
                  <a:rPr lang="es-ES"/>
                  <a:t> La prueba detecta correctamente la enfermedad en el 99% de los casos cuando la persona realmente la tiene. Probabilidad de que la prueba sea positiva si la persona está enferma: </a:t>
                </a:r>
                <a:br>
                  <a:rPr lang="es-ES"/>
                </a:br>
                <a:br>
                  <a:rPr lang="es-ES"/>
                </a:br>
                <a14:m>
                  <m:oMath xmlns:m="http://schemas.openxmlformats.org/officeDocument/2006/math">
                    <m:r>
                      <a:rPr lang="es-ES" b="0" i="1" smtClean="0">
                        <a:latin typeface="Cambria Math" panose="02040503050406030204" pitchFamily="18" charset="0"/>
                      </a:rPr>
                      <m:t>𝑃</m:t>
                    </m:r>
                    <m:d>
                      <m:dPr>
                        <m:ctrlPr>
                          <a:rPr lang="es-ES" b="0" i="1" smtClean="0">
                            <a:latin typeface="Cambria Math" panose="02040503050406030204" pitchFamily="18" charset="0"/>
                          </a:rPr>
                        </m:ctrlPr>
                      </m:dPr>
                      <m:e>
                        <m:r>
                          <a:rPr lang="es-ES" b="0" i="1" smtClean="0">
                            <a:latin typeface="Cambria Math" panose="02040503050406030204" pitchFamily="18" charset="0"/>
                          </a:rPr>
                          <m:t>𝑃𝑜𝑠𝑖𝑡𝑖𝑣𝑜</m:t>
                        </m:r>
                      </m:e>
                      <m:e>
                        <m:r>
                          <a:rPr lang="es-ES" b="0" i="1" smtClean="0">
                            <a:latin typeface="Cambria Math" panose="02040503050406030204" pitchFamily="18" charset="0"/>
                          </a:rPr>
                          <m:t>𝐸𝑛𝑓𝑒𝑟𝑚𝑜</m:t>
                        </m:r>
                      </m:e>
                    </m:d>
                    <m:r>
                      <a:rPr lang="es-ES" b="0" i="1" smtClean="0">
                        <a:latin typeface="Cambria Math" panose="02040503050406030204" pitchFamily="18" charset="0"/>
                      </a:rPr>
                      <m:t>=0.99</m:t>
                    </m:r>
                  </m:oMath>
                </a14:m>
                <a:endParaRPr lang="es-ES"/>
              </a:p>
              <a:p>
                <a:r>
                  <a:rPr lang="es-ES" b="1"/>
                  <a:t>Especificidad:</a:t>
                </a:r>
                <a:r>
                  <a:rPr lang="es-ES"/>
                  <a:t> La prueba da un resultado negativo correctamente en el 95% de los casos cuando la persona está sana. Probabilidad de que la prueba sea negativa si la persona está sana: </a:t>
                </a:r>
                <a:br>
                  <a:rPr lang="es-ES"/>
                </a:br>
                <a:endParaRPr lang="es-ES"/>
              </a:p>
              <a:p>
                <a:pPr marL="0" indent="0" algn="ctr">
                  <a:buNone/>
                </a:pPr>
                <a14:m>
                  <m:oMath xmlns:m="http://schemas.openxmlformats.org/officeDocument/2006/math">
                    <m:r>
                      <a:rPr lang="es-ES" b="0" i="1" smtClean="0">
                        <a:latin typeface="Cambria Math" panose="02040503050406030204" pitchFamily="18" charset="0"/>
                      </a:rPr>
                      <m:t>𝑃</m:t>
                    </m:r>
                    <m:d>
                      <m:dPr>
                        <m:ctrlPr>
                          <a:rPr lang="es-ES" b="0" i="1" smtClean="0">
                            <a:latin typeface="Cambria Math" panose="02040503050406030204" pitchFamily="18" charset="0"/>
                          </a:rPr>
                        </m:ctrlPr>
                      </m:dPr>
                      <m:e>
                        <m:r>
                          <a:rPr lang="es-ES" b="0" i="1" smtClean="0">
                            <a:latin typeface="Cambria Math" panose="02040503050406030204" pitchFamily="18" charset="0"/>
                          </a:rPr>
                          <m:t>𝑁𝑒𝑔𝑎𝑡𝑖𝑣𝑜</m:t>
                        </m:r>
                      </m:e>
                      <m:e>
                        <m:r>
                          <a:rPr lang="es-ES" b="0" i="1" smtClean="0">
                            <a:latin typeface="Cambria Math" panose="02040503050406030204" pitchFamily="18" charset="0"/>
                          </a:rPr>
                          <m:t>𝑆𝑎𝑛𝑜</m:t>
                        </m:r>
                      </m:e>
                    </m:d>
                    <m:r>
                      <a:rPr lang="es-ES" b="0" i="1" smtClean="0">
                        <a:latin typeface="Cambria Math" panose="02040503050406030204" pitchFamily="18" charset="0"/>
                      </a:rPr>
                      <m:t>=0.9</m:t>
                    </m:r>
                  </m:oMath>
                </a14:m>
                <a:r>
                  <a:rPr lang="es-ES"/>
                  <a:t>5</a:t>
                </a:r>
              </a:p>
              <a:p>
                <a:pPr>
                  <a:buFont typeface="Arial" panose="020B0604020202020204" pitchFamily="34" charset="0"/>
                  <a:buChar char="•"/>
                </a:pPr>
                <a:r>
                  <a:rPr lang="es-ES"/>
                  <a:t>Esto significa que la probabilidad de un </a:t>
                </a:r>
                <a:r>
                  <a:rPr lang="es-ES" b="1"/>
                  <a:t>falso positivo</a:t>
                </a:r>
                <a:r>
                  <a:rPr lang="es-ES"/>
                  <a:t> (la prueba es positiva, pero la persona está sana) es del 100% menos el 95%:</a:t>
                </a:r>
                <a:br>
                  <a:rPr lang="es-ES"/>
                </a:br>
                <a:endParaRPr lang="es-ES"/>
              </a:p>
              <a:p>
                <a:pPr marL="0" indent="0">
                  <a:buNone/>
                </a:pPr>
                <a14:m>
                  <m:oMathPara xmlns:m="http://schemas.openxmlformats.org/officeDocument/2006/math">
                    <m:oMathParaPr>
                      <m:jc m:val="center"/>
                    </m:oMathParaPr>
                    <m:oMath xmlns:m="http://schemas.openxmlformats.org/officeDocument/2006/math">
                      <m:r>
                        <a:rPr lang="es-ES" b="0" i="1" smtClean="0">
                          <a:latin typeface="Cambria Math" panose="02040503050406030204" pitchFamily="18" charset="0"/>
                        </a:rPr>
                        <m:t>𝑃</m:t>
                      </m:r>
                      <m:d>
                        <m:dPr>
                          <m:ctrlPr>
                            <a:rPr lang="es-ES" b="0" i="1" smtClean="0">
                              <a:latin typeface="Cambria Math" panose="02040503050406030204" pitchFamily="18" charset="0"/>
                            </a:rPr>
                          </m:ctrlPr>
                        </m:dPr>
                        <m:e>
                          <m:r>
                            <a:rPr lang="es-ES" b="0" i="1" smtClean="0">
                              <a:latin typeface="Cambria Math" panose="02040503050406030204" pitchFamily="18" charset="0"/>
                            </a:rPr>
                            <m:t>𝑃𝑜𝑠𝑖𝑡𝑖𝑣𝑜</m:t>
                          </m:r>
                        </m:e>
                        <m:e>
                          <m:r>
                            <a:rPr lang="es-ES" b="0" i="1" smtClean="0">
                              <a:latin typeface="Cambria Math" panose="02040503050406030204" pitchFamily="18" charset="0"/>
                            </a:rPr>
                            <m:t>𝑆𝑎𝑛𝑜</m:t>
                          </m:r>
                        </m:e>
                      </m:d>
                      <m:r>
                        <a:rPr lang="es-ES" b="0" i="1" smtClean="0">
                          <a:latin typeface="Cambria Math" panose="02040503050406030204" pitchFamily="18" charset="0"/>
                        </a:rPr>
                        <m:t>=1−</m:t>
                      </m:r>
                      <m:r>
                        <a:rPr lang="es-ES" b="0" i="1" smtClean="0">
                          <a:latin typeface="Cambria Math" panose="02040503050406030204" pitchFamily="18" charset="0"/>
                        </a:rPr>
                        <m:t>𝑃</m:t>
                      </m:r>
                      <m:d>
                        <m:dPr>
                          <m:ctrlPr>
                            <a:rPr lang="es-ES" b="0" i="1" smtClean="0">
                              <a:latin typeface="Cambria Math" panose="02040503050406030204" pitchFamily="18" charset="0"/>
                            </a:rPr>
                          </m:ctrlPr>
                        </m:dPr>
                        <m:e>
                          <m:r>
                            <a:rPr lang="es-ES" b="0" i="1" smtClean="0">
                              <a:latin typeface="Cambria Math" panose="02040503050406030204" pitchFamily="18" charset="0"/>
                            </a:rPr>
                            <m:t>𝑁𝑒𝑔𝑎𝑡𝑖𝑣𝑜</m:t>
                          </m:r>
                        </m:e>
                        <m:e>
                          <m:r>
                            <a:rPr lang="es-ES" b="0" i="1" smtClean="0">
                              <a:latin typeface="Cambria Math" panose="02040503050406030204" pitchFamily="18" charset="0"/>
                            </a:rPr>
                            <m:t>𝑆𝑎𝑛𝑜</m:t>
                          </m:r>
                        </m:e>
                      </m:d>
                      <m:r>
                        <a:rPr lang="es-ES" b="0" i="1" smtClean="0">
                          <a:latin typeface="Cambria Math" panose="02040503050406030204" pitchFamily="18" charset="0"/>
                        </a:rPr>
                        <m:t>=1 − 0.95=0.05</m:t>
                      </m:r>
                    </m:oMath>
                  </m:oMathPara>
                </a14:m>
                <a:endParaRPr lang="es-ES"/>
              </a:p>
              <a:p>
                <a:pPr>
                  <a:buFont typeface="Arial" panose="020B0604020202020204" pitchFamily="34" charset="0"/>
                  <a:buChar char="•"/>
                </a:pPr>
                <a:endParaRPr lang="es-ES"/>
              </a:p>
              <a:p>
                <a:pPr marL="0" indent="0">
                  <a:buNone/>
                </a:pPr>
                <a:endParaRPr lang="es-ES"/>
              </a:p>
            </p:txBody>
          </p:sp>
        </mc:Choice>
        <mc:Fallback xmlns="">
          <p:sp>
            <p:nvSpPr>
              <p:cNvPr id="3" name="Marcador de contenido 2">
                <a:extLst>
                  <a:ext uri="{FF2B5EF4-FFF2-40B4-BE49-F238E27FC236}">
                    <a16:creationId xmlns:a16="http://schemas.microsoft.com/office/drawing/2014/main" id="{47E70561-4BBF-FA65-33B8-D593FF6A45BC}"/>
                  </a:ext>
                </a:extLst>
              </p:cNvPr>
              <p:cNvSpPr>
                <a:spLocks noGrp="1" noRot="1" noChangeAspect="1" noMove="1" noResize="1" noEditPoints="1" noAdjustHandles="1" noChangeArrowheads="1" noChangeShapeType="1" noTextEdit="1"/>
              </p:cNvSpPr>
              <p:nvPr>
                <p:ph idx="1"/>
              </p:nvPr>
            </p:nvSpPr>
            <p:spPr>
              <a:blipFill>
                <a:blip r:embed="rId2"/>
                <a:stretch>
                  <a:fillRect l="-928" t="-2915" r="-406" b="-887"/>
                </a:stretch>
              </a:blipFill>
            </p:spPr>
            <p:txBody>
              <a:bodyPr/>
              <a:lstStyle/>
              <a:p>
                <a:r>
                  <a:rPr lang="es-ES">
                    <a:noFill/>
                  </a:rPr>
                  <a:t> </a:t>
                </a:r>
              </a:p>
            </p:txBody>
          </p:sp>
        </mc:Fallback>
      </mc:AlternateContent>
    </p:spTree>
    <p:extLst>
      <p:ext uri="{BB962C8B-B14F-4D97-AF65-F5344CB8AC3E}">
        <p14:creationId xmlns:p14="http://schemas.microsoft.com/office/powerpoint/2010/main" val="2107016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AR" dirty="0"/>
              <a:t>Regresión Lineal</a:t>
            </a:r>
          </a:p>
        </p:txBody>
      </p:sp>
      <mc:AlternateContent xmlns:mc="http://schemas.openxmlformats.org/markup-compatibility/2006" xmlns:a14="http://schemas.microsoft.com/office/drawing/2010/main">
        <mc:Choice Requires="a14">
          <p:sp>
            <p:nvSpPr>
              <p:cNvPr id="5" name="4 Marcador de contenido"/>
              <p:cNvSpPr>
                <a:spLocks noGrp="1"/>
              </p:cNvSpPr>
              <p:nvPr>
                <p:ph sz="half" idx="2"/>
              </p:nvPr>
            </p:nvSpPr>
            <p:spPr>
              <a:xfrm>
                <a:off x="609600" y="1484785"/>
                <a:ext cx="5386917" cy="3888432"/>
              </a:xfrm>
            </p:spPr>
            <p:txBody>
              <a:bodyPr/>
              <a:lstStyle/>
              <a:p>
                <a:pPr marL="0" indent="0">
                  <a:buNone/>
                </a:pPr>
                <a:r>
                  <a:rPr lang="es-AR" sz="2700" dirty="0"/>
                  <a:t>Ecuación de la recta: </a:t>
                </a:r>
              </a:p>
              <a:p>
                <a:pPr marL="0" indent="0">
                  <a:buNone/>
                </a:pPr>
                <a14:m>
                  <m:oMathPara xmlns:m="http://schemas.openxmlformats.org/officeDocument/2006/math">
                    <m:oMathParaPr>
                      <m:jc m:val="left"/>
                    </m:oMathParaPr>
                    <m:oMath xmlns:m="http://schemas.openxmlformats.org/officeDocument/2006/math">
                      <m:r>
                        <a:rPr lang="es-AR" sz="2700" i="1">
                          <a:latin typeface="Cambria Math"/>
                        </a:rPr>
                        <m:t>𝑦</m:t>
                      </m:r>
                      <m:r>
                        <a:rPr lang="es-AR" sz="2700" i="1">
                          <a:latin typeface="Cambria Math"/>
                        </a:rPr>
                        <m:t>=</m:t>
                      </m:r>
                      <m:r>
                        <a:rPr lang="es-AR" sz="2700" i="1">
                          <a:latin typeface="Cambria Math"/>
                        </a:rPr>
                        <m:t>𝑚𝑥</m:t>
                      </m:r>
                      <m:r>
                        <a:rPr lang="es-AR" sz="2700" i="1">
                          <a:latin typeface="Cambria Math"/>
                        </a:rPr>
                        <m:t>+</m:t>
                      </m:r>
                      <m:r>
                        <a:rPr lang="es-AR" sz="2700" i="1">
                          <a:latin typeface="Cambria Math"/>
                        </a:rPr>
                        <m:t>𝑏</m:t>
                      </m:r>
                    </m:oMath>
                  </m:oMathPara>
                </a14:m>
                <a:endParaRPr lang="es-AR" sz="2700" dirty="0"/>
              </a:p>
              <a:p>
                <a:pPr marL="0" indent="0">
                  <a:buNone/>
                </a:pPr>
                <a:r>
                  <a:rPr lang="es-AR" dirty="0"/>
                  <a:t> </a:t>
                </a:r>
              </a:p>
              <a:p>
                <a:endParaRPr lang="es-AR" dirty="0"/>
              </a:p>
            </p:txBody>
          </p:sp>
        </mc:Choice>
        <mc:Fallback xmlns="">
          <p:sp>
            <p:nvSpPr>
              <p:cNvPr id="5" name="4 Marcador de contenido"/>
              <p:cNvSpPr>
                <a:spLocks noGrp="1" noRot="1" noChangeAspect="1" noMove="1" noResize="1" noEditPoints="1" noAdjustHandles="1" noChangeArrowheads="1" noChangeShapeType="1" noTextEdit="1"/>
              </p:cNvSpPr>
              <p:nvPr>
                <p:ph sz="half" idx="2"/>
              </p:nvPr>
            </p:nvSpPr>
            <p:spPr>
              <a:xfrm>
                <a:off x="457200" y="1113589"/>
                <a:ext cx="4040188" cy="2916324"/>
              </a:xfrm>
              <a:blipFill rotWithShape="1">
                <a:blip r:embed="rId2"/>
                <a:stretch>
                  <a:fillRect l="-1508" t="-1046"/>
                </a:stretch>
              </a:blipFill>
            </p:spPr>
            <p:txBody>
              <a:bodyPr/>
              <a:lstStyle/>
              <a:p>
                <a:r>
                  <a:rPr lang="en-US">
                    <a:noFill/>
                  </a:rPr>
                  <a:t> </a:t>
                </a:r>
              </a:p>
            </p:txBody>
          </p:sp>
        </mc:Fallback>
      </mc:AlternateContent>
      <p:pic>
        <p:nvPicPr>
          <p:cNvPr id="3" name="2 Imagen" descr="Recorte de pantal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508" y="1484785"/>
            <a:ext cx="3462363" cy="4334480"/>
          </a:xfrm>
          <a:prstGeom prst="rect">
            <a:avLst/>
          </a:prstGeom>
        </p:spPr>
      </p:pic>
    </p:spTree>
    <p:extLst>
      <p:ext uri="{BB962C8B-B14F-4D97-AF65-F5344CB8AC3E}">
        <p14:creationId xmlns:p14="http://schemas.microsoft.com/office/powerpoint/2010/main" val="34619639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1B3C13-1544-CF94-4003-01A09ADEF48E}"/>
              </a:ext>
            </a:extLst>
          </p:cNvPr>
          <p:cNvSpPr>
            <a:spLocks noGrp="1"/>
          </p:cNvSpPr>
          <p:nvPr>
            <p:ph type="title"/>
          </p:nvPr>
        </p:nvSpPr>
        <p:spPr/>
        <p:txBody>
          <a:bodyPr/>
          <a:lstStyle/>
          <a:p>
            <a:r>
              <a:rPr lang="es-AR"/>
              <a:t>El Teorema de Bayes: ejemplo</a:t>
            </a:r>
            <a:endParaRPr lang="es-ES"/>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FB0AC0BD-689C-6C03-7C27-07FAB79A54DD}"/>
                  </a:ext>
                </a:extLst>
              </p:cNvPr>
              <p:cNvSpPr>
                <a:spLocks noGrp="1"/>
              </p:cNvSpPr>
              <p:nvPr>
                <p:ph idx="1"/>
              </p:nvPr>
            </p:nvSpPr>
            <p:spPr/>
            <p:txBody>
              <a:bodyPr/>
              <a:lstStyle/>
              <a:p>
                <a:r>
                  <a:rPr lang="es-ES" b="1"/>
                  <a:t>Pregunta:</a:t>
                </a:r>
                <a:r>
                  <a:rPr lang="es-ES"/>
                  <a:t> Si una persona da positivo en la prueba, ¿cuál es la probabilidad de que realmente tenga la enfermedad?</a:t>
                </a:r>
              </a:p>
              <a:p>
                <a:r>
                  <a:rPr lang="es-ES"/>
                  <a:t>Aquí es donde el Teorema de Bayes es muy útil. Queremos calcular la </a:t>
                </a:r>
                <a:r>
                  <a:rPr lang="es-ES" b="1"/>
                  <a:t>probabilidad a posteriori</a:t>
                </a:r>
                <a:r>
                  <a:rPr lang="es-ES"/>
                  <a:t> de que la persona esté enferma, dado que la prueba dio positivo: </a:t>
                </a:r>
              </a:p>
              <a:p>
                <a:pPr marL="0" indent="0" algn="ctr">
                  <a:buNone/>
                </a:pPr>
                <a:endParaRPr lang="es-ES"/>
              </a:p>
              <a:p>
                <a:pPr marL="0" indent="0" algn="ctr">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𝑃</m:t>
                      </m:r>
                      <m:d>
                        <m:dPr>
                          <m:ctrlPr>
                            <a:rPr lang="es-ES" b="0" i="1" smtClean="0">
                              <a:latin typeface="Cambria Math" panose="02040503050406030204" pitchFamily="18" charset="0"/>
                            </a:rPr>
                          </m:ctrlPr>
                        </m:dPr>
                        <m:e>
                          <m:r>
                            <a:rPr lang="es-ES" b="0" i="1" smtClean="0">
                              <a:latin typeface="Cambria Math" panose="02040503050406030204" pitchFamily="18" charset="0"/>
                            </a:rPr>
                            <m:t>𝐸𝑛𝑓𝑒𝑟𝑚𝑜</m:t>
                          </m:r>
                        </m:e>
                        <m:e>
                          <m:r>
                            <a:rPr lang="es-ES" b="0" i="1" smtClean="0">
                              <a:latin typeface="Cambria Math" panose="02040503050406030204" pitchFamily="18" charset="0"/>
                            </a:rPr>
                            <m:t>𝑃𝑜𝑠𝑖𝑡𝑖𝑣𝑜</m:t>
                          </m:r>
                        </m:e>
                      </m:d>
                    </m:oMath>
                  </m:oMathPara>
                </a14:m>
                <a:endParaRPr lang="es-ES"/>
              </a:p>
              <a:p>
                <a:pPr marL="0" indent="0" algn="ctr">
                  <a:buNone/>
                </a:pPr>
                <a:endParaRPr lang="es-ES"/>
              </a:p>
              <a:p>
                <a:endParaRPr lang="es-ES"/>
              </a:p>
            </p:txBody>
          </p:sp>
        </mc:Choice>
        <mc:Fallback xmlns="">
          <p:sp>
            <p:nvSpPr>
              <p:cNvPr id="3" name="Marcador de contenido 2">
                <a:extLst>
                  <a:ext uri="{FF2B5EF4-FFF2-40B4-BE49-F238E27FC236}">
                    <a16:creationId xmlns:a16="http://schemas.microsoft.com/office/drawing/2014/main" id="{FB0AC0BD-689C-6C03-7C27-07FAB79A54DD}"/>
                  </a:ext>
                </a:extLst>
              </p:cNvPr>
              <p:cNvSpPr>
                <a:spLocks noGrp="1" noRot="1" noChangeAspect="1" noMove="1" noResize="1" noEditPoints="1" noAdjustHandles="1" noChangeArrowheads="1" noChangeShapeType="1" noTextEdit="1"/>
              </p:cNvSpPr>
              <p:nvPr>
                <p:ph idx="1"/>
              </p:nvPr>
            </p:nvSpPr>
            <p:spPr>
              <a:blipFill>
                <a:blip r:embed="rId2"/>
                <a:stretch>
                  <a:fillRect l="-1043" t="-2028" r="-580"/>
                </a:stretch>
              </a:blipFill>
            </p:spPr>
            <p:txBody>
              <a:bodyPr/>
              <a:lstStyle/>
              <a:p>
                <a:r>
                  <a:rPr lang="es-ES">
                    <a:noFill/>
                  </a:rPr>
                  <a:t> </a:t>
                </a:r>
              </a:p>
            </p:txBody>
          </p:sp>
        </mc:Fallback>
      </mc:AlternateContent>
    </p:spTree>
    <p:extLst>
      <p:ext uri="{BB962C8B-B14F-4D97-AF65-F5344CB8AC3E}">
        <p14:creationId xmlns:p14="http://schemas.microsoft.com/office/powerpoint/2010/main" val="4852983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1B3C13-1544-CF94-4003-01A09ADEF48E}"/>
              </a:ext>
            </a:extLst>
          </p:cNvPr>
          <p:cNvSpPr>
            <a:spLocks noGrp="1"/>
          </p:cNvSpPr>
          <p:nvPr>
            <p:ph type="title"/>
          </p:nvPr>
        </p:nvSpPr>
        <p:spPr/>
        <p:txBody>
          <a:bodyPr/>
          <a:lstStyle/>
          <a:p>
            <a:r>
              <a:rPr lang="es-AR"/>
              <a:t>El Teorema de Bayes: ejemplo</a:t>
            </a:r>
            <a:endParaRPr lang="es-ES"/>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FB0AC0BD-689C-6C03-7C27-07FAB79A54DD}"/>
                  </a:ext>
                </a:extLst>
              </p:cNvPr>
              <p:cNvSpPr>
                <a:spLocks noGrp="1"/>
              </p:cNvSpPr>
              <p:nvPr>
                <p:ph idx="1"/>
              </p:nvPr>
            </p:nvSpPr>
            <p:spPr/>
            <p:txBody>
              <a:bodyPr/>
              <a:lstStyle/>
              <a:p>
                <a:pPr marL="0" indent="0">
                  <a:buNone/>
                </a:pPr>
                <a:r>
                  <a:rPr lang="es-ES" b="1"/>
                  <a:t>Datos:</a:t>
                </a:r>
                <a:endParaRPr lang="es-ES"/>
              </a:p>
              <a:p>
                <a14:m>
                  <m:oMath xmlns:m="http://schemas.openxmlformats.org/officeDocument/2006/math">
                    <m:r>
                      <a:rPr lang="es-ES" b="0" i="1" smtClean="0">
                        <a:latin typeface="Cambria Math" panose="02040503050406030204" pitchFamily="18" charset="0"/>
                      </a:rPr>
                      <m:t>𝑃</m:t>
                    </m:r>
                    <m:r>
                      <a:rPr lang="es-ES" b="0" i="1" smtClean="0">
                        <a:latin typeface="Cambria Math" panose="02040503050406030204" pitchFamily="18" charset="0"/>
                      </a:rPr>
                      <m:t>(</m:t>
                    </m:r>
                    <m:r>
                      <a:rPr lang="es-ES" b="0" i="1" smtClean="0">
                        <a:latin typeface="Cambria Math" panose="02040503050406030204" pitchFamily="18" charset="0"/>
                      </a:rPr>
                      <m:t>𝐸𝑛𝑓𝑒𝑟𝑚𝑜</m:t>
                    </m:r>
                    <m:r>
                      <a:rPr lang="es-ES" b="0" i="1" smtClean="0">
                        <a:latin typeface="Cambria Math" panose="02040503050406030204" pitchFamily="18" charset="0"/>
                      </a:rPr>
                      <m:t>)</m:t>
                    </m:r>
                  </m:oMath>
                </a14:m>
                <a:r>
                  <a:rPr lang="es-ES"/>
                  <a:t>: Probabilidad previa de tener la enfermedad (la prevalencia) = 1/10000 = 0.0001</a:t>
                </a:r>
              </a:p>
              <a:p>
                <a14:m>
                  <m:oMath xmlns:m="http://schemas.openxmlformats.org/officeDocument/2006/math">
                    <m:r>
                      <a:rPr lang="es-ES" b="0" i="1" smtClean="0">
                        <a:latin typeface="Cambria Math" panose="02040503050406030204" pitchFamily="18" charset="0"/>
                      </a:rPr>
                      <m:t>𝑃</m:t>
                    </m:r>
                    <m:r>
                      <a:rPr lang="es-ES" b="0" i="1" smtClean="0">
                        <a:latin typeface="Cambria Math" panose="02040503050406030204" pitchFamily="18" charset="0"/>
                      </a:rPr>
                      <m:t>(</m:t>
                    </m:r>
                    <m:r>
                      <a:rPr lang="es-ES" b="0" i="1" smtClean="0">
                        <a:latin typeface="Cambria Math" panose="02040503050406030204" pitchFamily="18" charset="0"/>
                      </a:rPr>
                      <m:t>𝑆𝑎𝑛𝑜</m:t>
                    </m:r>
                    <m:r>
                      <a:rPr lang="es-ES" b="0" i="1" smtClean="0">
                        <a:latin typeface="Cambria Math" panose="02040503050406030204" pitchFamily="18" charset="0"/>
                      </a:rPr>
                      <m:t>)</m:t>
                    </m:r>
                  </m:oMath>
                </a14:m>
                <a:r>
                  <a:rPr lang="es-ES"/>
                  <a:t>: Probabilidad previa de estar sano = </a:t>
                </a:r>
                <a:br>
                  <a:rPr lang="es-ES"/>
                </a:br>
                <a:r>
                  <a:rPr lang="es-ES"/>
                  <a:t>1 − </a:t>
                </a:r>
                <a14:m>
                  <m:oMath xmlns:m="http://schemas.openxmlformats.org/officeDocument/2006/math">
                    <m:r>
                      <a:rPr lang="es-ES" i="1">
                        <a:latin typeface="Cambria Math" panose="02040503050406030204" pitchFamily="18" charset="0"/>
                      </a:rPr>
                      <m:t>𝑃</m:t>
                    </m:r>
                    <m:r>
                      <a:rPr lang="es-ES" i="1">
                        <a:latin typeface="Cambria Math" panose="02040503050406030204" pitchFamily="18" charset="0"/>
                      </a:rPr>
                      <m:t>(</m:t>
                    </m:r>
                    <m:r>
                      <a:rPr lang="es-ES" i="1">
                        <a:latin typeface="Cambria Math" panose="02040503050406030204" pitchFamily="18" charset="0"/>
                      </a:rPr>
                      <m:t>𝐸𝑛𝑓𝑒𝑟𝑚𝑜</m:t>
                    </m:r>
                    <m:r>
                      <a:rPr lang="es-ES" i="1">
                        <a:latin typeface="Cambria Math" panose="02040503050406030204" pitchFamily="18" charset="0"/>
                      </a:rPr>
                      <m:t>)</m:t>
                    </m:r>
                  </m:oMath>
                </a14:m>
                <a:r>
                  <a:rPr lang="es-ES"/>
                  <a:t> = 1 − 0.0001 = 0.9999</a:t>
                </a:r>
              </a:p>
              <a:p>
                <a:pPr>
                  <a:buFont typeface="Arial" panose="020B0604020202020204" pitchFamily="34" charset="0"/>
                  <a:buChar char="•"/>
                </a:pPr>
                <a14:m>
                  <m:oMath xmlns:m="http://schemas.openxmlformats.org/officeDocument/2006/math">
                    <m:r>
                      <a:rPr lang="es-ES" b="0" i="1" smtClean="0">
                        <a:latin typeface="Cambria Math" panose="02040503050406030204" pitchFamily="18" charset="0"/>
                      </a:rPr>
                      <m:t>𝑃</m:t>
                    </m:r>
                    <m:d>
                      <m:dPr>
                        <m:ctrlPr>
                          <a:rPr lang="es-ES" b="0" i="1" smtClean="0">
                            <a:latin typeface="Cambria Math" panose="02040503050406030204" pitchFamily="18" charset="0"/>
                          </a:rPr>
                        </m:ctrlPr>
                      </m:dPr>
                      <m:e>
                        <m:r>
                          <a:rPr lang="es-ES" b="0" i="1" smtClean="0">
                            <a:latin typeface="Cambria Math" panose="02040503050406030204" pitchFamily="18" charset="0"/>
                          </a:rPr>
                          <m:t>𝑃𝑜𝑠𝑖𝑡𝑖𝑣𝑜</m:t>
                        </m:r>
                      </m:e>
                      <m:e>
                        <m:r>
                          <a:rPr lang="es-ES" b="0" i="1" smtClean="0">
                            <a:latin typeface="Cambria Math" panose="02040503050406030204" pitchFamily="18" charset="0"/>
                          </a:rPr>
                          <m:t>𝐸𝑛𝑓𝑒𝑟𝑚𝑜</m:t>
                        </m:r>
                      </m:e>
                    </m:d>
                    <m:r>
                      <a:rPr lang="es-ES" b="0" i="1" smtClean="0">
                        <a:latin typeface="Cambria Math" panose="02040503050406030204" pitchFamily="18" charset="0"/>
                      </a:rPr>
                      <m:t> </m:t>
                    </m:r>
                  </m:oMath>
                </a14:m>
                <a:r>
                  <a:rPr lang="es-ES"/>
                  <a:t>: Probabilidad de que la prueba sea positiva si se está enfermo (sensibilidad) = 0.99</a:t>
                </a:r>
              </a:p>
              <a:p>
                <a:pPr>
                  <a:buFont typeface="Arial" panose="020B0604020202020204" pitchFamily="34" charset="0"/>
                  <a:buChar char="•"/>
                </a:pPr>
                <a14:m>
                  <m:oMath xmlns:m="http://schemas.openxmlformats.org/officeDocument/2006/math">
                    <m:r>
                      <a:rPr lang="es-ES" b="0" i="1" smtClean="0">
                        <a:latin typeface="Cambria Math" panose="02040503050406030204" pitchFamily="18" charset="0"/>
                      </a:rPr>
                      <m:t>𝑃</m:t>
                    </m:r>
                    <m:d>
                      <m:dPr>
                        <m:ctrlPr>
                          <a:rPr lang="es-ES" b="0" i="1" smtClean="0">
                            <a:latin typeface="Cambria Math" panose="02040503050406030204" pitchFamily="18" charset="0"/>
                          </a:rPr>
                        </m:ctrlPr>
                      </m:dPr>
                      <m:e>
                        <m:r>
                          <a:rPr lang="es-ES" b="0" i="1" smtClean="0">
                            <a:latin typeface="Cambria Math" panose="02040503050406030204" pitchFamily="18" charset="0"/>
                          </a:rPr>
                          <m:t>𝑃𝑜𝑠𝑖𝑡𝑖𝑣𝑜</m:t>
                        </m:r>
                      </m:e>
                      <m:e>
                        <m:r>
                          <a:rPr lang="es-ES" b="0" i="1" smtClean="0">
                            <a:latin typeface="Cambria Math" panose="02040503050406030204" pitchFamily="18" charset="0"/>
                          </a:rPr>
                          <m:t>𝑆𝑎𝑛𝑜</m:t>
                        </m:r>
                      </m:e>
                    </m:d>
                    <m:r>
                      <a:rPr lang="es-ES" b="0" i="1" smtClean="0">
                        <a:latin typeface="Cambria Math" panose="02040503050406030204" pitchFamily="18" charset="0"/>
                      </a:rPr>
                      <m:t> </m:t>
                    </m:r>
                  </m:oMath>
                </a14:m>
                <a:r>
                  <a:rPr lang="es-ES"/>
                  <a:t>: Probabilidad de que la prueba sea positiva si se está sano (tasa de falsos positivos) = 0.05</a:t>
                </a:r>
              </a:p>
              <a:p>
                <a:endParaRPr lang="es-ES"/>
              </a:p>
            </p:txBody>
          </p:sp>
        </mc:Choice>
        <mc:Fallback xmlns="">
          <p:sp>
            <p:nvSpPr>
              <p:cNvPr id="3" name="Marcador de contenido 2">
                <a:extLst>
                  <a:ext uri="{FF2B5EF4-FFF2-40B4-BE49-F238E27FC236}">
                    <a16:creationId xmlns:a16="http://schemas.microsoft.com/office/drawing/2014/main" id="{FB0AC0BD-689C-6C03-7C27-07FAB79A54DD}"/>
                  </a:ext>
                </a:extLst>
              </p:cNvPr>
              <p:cNvSpPr>
                <a:spLocks noGrp="1" noRot="1" noChangeAspect="1" noMove="1" noResize="1" noEditPoints="1" noAdjustHandles="1" noChangeArrowheads="1" noChangeShapeType="1" noTextEdit="1"/>
              </p:cNvSpPr>
              <p:nvPr>
                <p:ph idx="1"/>
              </p:nvPr>
            </p:nvSpPr>
            <p:spPr>
              <a:blipFill>
                <a:blip r:embed="rId2"/>
                <a:stretch>
                  <a:fillRect l="-1217" t="-2028" r="-1855"/>
                </a:stretch>
              </a:blipFill>
            </p:spPr>
            <p:txBody>
              <a:bodyPr/>
              <a:lstStyle/>
              <a:p>
                <a:r>
                  <a:rPr lang="es-ES">
                    <a:noFill/>
                  </a:rPr>
                  <a:t> </a:t>
                </a:r>
              </a:p>
            </p:txBody>
          </p:sp>
        </mc:Fallback>
      </mc:AlternateContent>
    </p:spTree>
    <p:extLst>
      <p:ext uri="{BB962C8B-B14F-4D97-AF65-F5344CB8AC3E}">
        <p14:creationId xmlns:p14="http://schemas.microsoft.com/office/powerpoint/2010/main" val="12681123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6E65BA-6732-4D05-9AAB-15A919CD0DC0}"/>
              </a:ext>
            </a:extLst>
          </p:cNvPr>
          <p:cNvSpPr>
            <a:spLocks noGrp="1"/>
          </p:cNvSpPr>
          <p:nvPr>
            <p:ph type="title"/>
          </p:nvPr>
        </p:nvSpPr>
        <p:spPr/>
        <p:txBody>
          <a:bodyPr/>
          <a:lstStyle/>
          <a:p>
            <a:r>
              <a:rPr lang="es-ES"/>
              <a:t>Ley de la probabilidad total</a:t>
            </a:r>
          </a:p>
        </p:txBody>
      </p:sp>
      <p:sp>
        <p:nvSpPr>
          <p:cNvPr id="3" name="Marcador de contenido 2">
            <a:extLst>
              <a:ext uri="{FF2B5EF4-FFF2-40B4-BE49-F238E27FC236}">
                <a16:creationId xmlns:a16="http://schemas.microsoft.com/office/drawing/2014/main" id="{DA53C7A1-A761-B6AD-4723-400A0BF49819}"/>
              </a:ext>
            </a:extLst>
          </p:cNvPr>
          <p:cNvSpPr>
            <a:spLocks noGrp="1"/>
          </p:cNvSpPr>
          <p:nvPr>
            <p:ph idx="1"/>
          </p:nvPr>
        </p:nvSpPr>
        <p:spPr/>
        <p:txBody>
          <a:bodyPr/>
          <a:lstStyle/>
          <a:p>
            <a:pPr marL="0" indent="0">
              <a:buNone/>
            </a:pPr>
            <a:r>
              <a:rPr lang="es-ES"/>
              <a:t>Calcular la probabilidad total positiva se refiere a determinar la probabilidad de que un </a:t>
            </a:r>
            <a:r>
              <a:rPr lang="es-ES" b="1"/>
              <a:t>evento ocurra</a:t>
            </a:r>
            <a:r>
              <a:rPr lang="es-ES"/>
              <a:t>, considerando </a:t>
            </a:r>
            <a:r>
              <a:rPr lang="es-ES" b="1"/>
              <a:t>todas las posibles formas</a:t>
            </a:r>
            <a:r>
              <a:rPr lang="es-ES"/>
              <a:t> en que ese evento puede manifestarse. En esencia, estamos </a:t>
            </a:r>
            <a:r>
              <a:rPr lang="es-ES" b="1"/>
              <a:t>sumando</a:t>
            </a:r>
            <a:r>
              <a:rPr lang="es-ES"/>
              <a:t> las probabilidades de cada uno de esos caminos o escenarios que conducen al evento de interés.</a:t>
            </a:r>
          </a:p>
        </p:txBody>
      </p:sp>
      <p:pic>
        <p:nvPicPr>
          <p:cNvPr id="5" name="Imagen 4" descr="Interfaz de usuario gráfica, Texto, Aplicación, Correo electrónico&#10;&#10;El contenido generado por IA puede ser incorrecto.">
            <a:extLst>
              <a:ext uri="{FF2B5EF4-FFF2-40B4-BE49-F238E27FC236}">
                <a16:creationId xmlns:a16="http://schemas.microsoft.com/office/drawing/2014/main" id="{9E1FFC58-34E3-D170-45B7-6D1A0BB57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816" y="3662012"/>
            <a:ext cx="8316486" cy="2514951"/>
          </a:xfrm>
          <a:prstGeom prst="rect">
            <a:avLst/>
          </a:prstGeom>
        </p:spPr>
      </p:pic>
    </p:spTree>
    <p:extLst>
      <p:ext uri="{BB962C8B-B14F-4D97-AF65-F5344CB8AC3E}">
        <p14:creationId xmlns:p14="http://schemas.microsoft.com/office/powerpoint/2010/main" val="2830284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F1E565-69D2-A81C-D212-43B74A75D4B2}"/>
              </a:ext>
            </a:extLst>
          </p:cNvPr>
          <p:cNvSpPr>
            <a:spLocks noGrp="1"/>
          </p:cNvSpPr>
          <p:nvPr>
            <p:ph type="title"/>
          </p:nvPr>
        </p:nvSpPr>
        <p:spPr/>
        <p:txBody>
          <a:bodyPr/>
          <a:lstStyle/>
          <a:p>
            <a:r>
              <a:rPr lang="es-AR"/>
              <a:t>El Teorema de Bayes: ejemplo</a:t>
            </a:r>
            <a:endParaRPr lang="es-ES"/>
          </a:p>
        </p:txBody>
      </p:sp>
      <mc:AlternateContent xmlns:mc="http://schemas.openxmlformats.org/markup-compatibility/2006" xmlns:a14="http://schemas.microsoft.com/office/drawing/2010/main">
        <mc:Choice Requires="a14">
          <p:sp>
            <p:nvSpPr>
              <p:cNvPr id="9" name="Marcador de contenido 8">
                <a:extLst>
                  <a:ext uri="{FF2B5EF4-FFF2-40B4-BE49-F238E27FC236}">
                    <a16:creationId xmlns:a16="http://schemas.microsoft.com/office/drawing/2014/main" id="{B7E42B65-4CB2-3A55-B7EB-E224046D2315}"/>
                  </a:ext>
                </a:extLst>
              </p:cNvPr>
              <p:cNvSpPr>
                <a:spLocks noGrp="1"/>
              </p:cNvSpPr>
              <p:nvPr>
                <p:ph idx="1"/>
              </p:nvPr>
            </p:nvSpPr>
            <p:spPr/>
            <p:txBody>
              <a:bodyPr/>
              <a:lstStyle/>
              <a:p>
                <a:endParaRPr lang="es-ES"/>
              </a:p>
              <a:p>
                <a:endParaRPr lang="es-ES"/>
              </a:p>
              <a:p>
                <a:endParaRPr lang="es-ES"/>
              </a:p>
              <a:p>
                <a:pPr marL="0" indent="0">
                  <a:buNone/>
                </a:pPr>
                <a:r>
                  <a:rPr lang="es-ES"/>
                  <a:t>Para calcular </a:t>
                </a:r>
                <a14:m>
                  <m:oMath xmlns:m="http://schemas.openxmlformats.org/officeDocument/2006/math">
                    <m:r>
                      <a:rPr lang="es-ES" b="0" i="1" smtClean="0">
                        <a:latin typeface="Cambria Math" panose="02040503050406030204" pitchFamily="18" charset="0"/>
                      </a:rPr>
                      <m:t>𝑃</m:t>
                    </m:r>
                    <m:r>
                      <a:rPr lang="es-ES" b="0" i="1" smtClean="0">
                        <a:latin typeface="Cambria Math" panose="02040503050406030204" pitchFamily="18" charset="0"/>
                      </a:rPr>
                      <m:t>(</m:t>
                    </m:r>
                    <m:r>
                      <a:rPr lang="es-ES" b="0" i="1" smtClean="0">
                        <a:latin typeface="Cambria Math" panose="02040503050406030204" pitchFamily="18" charset="0"/>
                      </a:rPr>
                      <m:t>𝑃𝑜𝑠𝑖𝑡𝑖𝑣𝑜</m:t>
                    </m:r>
                    <m:r>
                      <a:rPr lang="es-ES" b="0" i="1" smtClean="0">
                        <a:latin typeface="Cambria Math" panose="02040503050406030204" pitchFamily="18" charset="0"/>
                      </a:rPr>
                      <m:t>)</m:t>
                    </m:r>
                  </m:oMath>
                </a14:m>
                <a:r>
                  <a:rPr lang="es-ES"/>
                  <a:t>, la probabilidad total de que la prueba sea positiva, usamos la ley de probabilidad total:</a:t>
                </a:r>
              </a:p>
            </p:txBody>
          </p:sp>
        </mc:Choice>
        <mc:Fallback xmlns="">
          <p:sp>
            <p:nvSpPr>
              <p:cNvPr id="9" name="Marcador de contenido 8">
                <a:extLst>
                  <a:ext uri="{FF2B5EF4-FFF2-40B4-BE49-F238E27FC236}">
                    <a16:creationId xmlns:a16="http://schemas.microsoft.com/office/drawing/2014/main" id="{B7E42B65-4CB2-3A55-B7EB-E224046D2315}"/>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s-ES">
                    <a:noFill/>
                  </a:rPr>
                  <a:t> </a:t>
                </a:r>
              </a:p>
            </p:txBody>
          </p:sp>
        </mc:Fallback>
      </mc:AlternateContent>
      <p:pic>
        <p:nvPicPr>
          <p:cNvPr id="11" name="Imagen 10">
            <a:extLst>
              <a:ext uri="{FF2B5EF4-FFF2-40B4-BE49-F238E27FC236}">
                <a16:creationId xmlns:a16="http://schemas.microsoft.com/office/drawing/2014/main" id="{33099A7D-A370-DE77-A607-7DAF90D6D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5311" y="1492013"/>
            <a:ext cx="8761378" cy="1075566"/>
          </a:xfrm>
          <a:prstGeom prst="rect">
            <a:avLst/>
          </a:prstGeom>
        </p:spPr>
      </p:pic>
      <p:pic>
        <p:nvPicPr>
          <p:cNvPr id="13" name="Imagen 12" descr="Texto&#10;&#10;El contenido generado por IA puede ser incorrecto.">
            <a:extLst>
              <a:ext uri="{FF2B5EF4-FFF2-40B4-BE49-F238E27FC236}">
                <a16:creationId xmlns:a16="http://schemas.microsoft.com/office/drawing/2014/main" id="{93F0DEB5-3146-EBC4-122F-F8D74229DF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614" y="4435814"/>
            <a:ext cx="10986772" cy="1428820"/>
          </a:xfrm>
          <a:prstGeom prst="rect">
            <a:avLst/>
          </a:prstGeom>
        </p:spPr>
      </p:pic>
    </p:spTree>
    <p:extLst>
      <p:ext uri="{BB962C8B-B14F-4D97-AF65-F5344CB8AC3E}">
        <p14:creationId xmlns:p14="http://schemas.microsoft.com/office/powerpoint/2010/main" val="14757005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A31C7A-B1B3-AB76-A34F-CF5BD486E9A3}"/>
              </a:ext>
            </a:extLst>
          </p:cNvPr>
          <p:cNvSpPr>
            <a:spLocks noGrp="1"/>
          </p:cNvSpPr>
          <p:nvPr>
            <p:ph type="title"/>
          </p:nvPr>
        </p:nvSpPr>
        <p:spPr/>
        <p:txBody>
          <a:bodyPr/>
          <a:lstStyle/>
          <a:p>
            <a:r>
              <a:rPr lang="es-AR"/>
              <a:t>El Teorema de Bayes: ejemplo</a:t>
            </a:r>
            <a:endParaRPr lang="es-ES"/>
          </a:p>
        </p:txBody>
      </p:sp>
      <p:sp>
        <p:nvSpPr>
          <p:cNvPr id="3" name="Marcador de contenido 2">
            <a:extLst>
              <a:ext uri="{FF2B5EF4-FFF2-40B4-BE49-F238E27FC236}">
                <a16:creationId xmlns:a16="http://schemas.microsoft.com/office/drawing/2014/main" id="{FE12CA05-6E28-0BF9-5480-D3DFC9BF42B8}"/>
              </a:ext>
            </a:extLst>
          </p:cNvPr>
          <p:cNvSpPr>
            <a:spLocks noGrp="1"/>
          </p:cNvSpPr>
          <p:nvPr>
            <p:ph idx="1"/>
          </p:nvPr>
        </p:nvSpPr>
        <p:spPr/>
        <p:txBody>
          <a:bodyPr/>
          <a:lstStyle/>
          <a:p>
            <a:pPr marL="0" indent="0">
              <a:buNone/>
            </a:pPr>
            <a:r>
              <a:rPr lang="es-ES"/>
              <a:t>Ahora aplicamos el Teorema de Bayes:</a:t>
            </a:r>
          </a:p>
        </p:txBody>
      </p:sp>
      <p:pic>
        <p:nvPicPr>
          <p:cNvPr id="5" name="Imagen 4" descr="Interfaz de usuario gráfica&#10;&#10;El contenido generado por IA puede ser incorrecto.">
            <a:extLst>
              <a:ext uri="{FF2B5EF4-FFF2-40B4-BE49-F238E27FC236}">
                <a16:creationId xmlns:a16="http://schemas.microsoft.com/office/drawing/2014/main" id="{D16D123E-9DC1-BAD9-D26B-783C6FB7BD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9611" y="2551241"/>
            <a:ext cx="7312778" cy="2441642"/>
          </a:xfrm>
          <a:prstGeom prst="rect">
            <a:avLst/>
          </a:prstGeom>
        </p:spPr>
      </p:pic>
    </p:spTree>
    <p:extLst>
      <p:ext uri="{BB962C8B-B14F-4D97-AF65-F5344CB8AC3E}">
        <p14:creationId xmlns:p14="http://schemas.microsoft.com/office/powerpoint/2010/main" val="35393461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74CC28-6237-FC2E-7CCA-EE937A5CA948}"/>
              </a:ext>
            </a:extLst>
          </p:cNvPr>
          <p:cNvSpPr>
            <a:spLocks noGrp="1"/>
          </p:cNvSpPr>
          <p:nvPr>
            <p:ph type="title"/>
          </p:nvPr>
        </p:nvSpPr>
        <p:spPr/>
        <p:txBody>
          <a:bodyPr/>
          <a:lstStyle/>
          <a:p>
            <a:r>
              <a:rPr lang="es-AR"/>
              <a:t>El Teorema de Bayes: conclusión</a:t>
            </a:r>
            <a:endParaRPr lang="es-ES"/>
          </a:p>
        </p:txBody>
      </p:sp>
      <p:sp>
        <p:nvSpPr>
          <p:cNvPr id="3" name="Marcador de contenido 2">
            <a:extLst>
              <a:ext uri="{FF2B5EF4-FFF2-40B4-BE49-F238E27FC236}">
                <a16:creationId xmlns:a16="http://schemas.microsoft.com/office/drawing/2014/main" id="{248DB62C-8F9D-27FE-0E70-33BB6A89C2D5}"/>
              </a:ext>
            </a:extLst>
          </p:cNvPr>
          <p:cNvSpPr>
            <a:spLocks noGrp="1"/>
          </p:cNvSpPr>
          <p:nvPr>
            <p:ph idx="1"/>
          </p:nvPr>
        </p:nvSpPr>
        <p:spPr/>
        <p:txBody>
          <a:bodyPr/>
          <a:lstStyle/>
          <a:p>
            <a:r>
              <a:rPr lang="es-ES"/>
              <a:t>A pesar de que la persona dio </a:t>
            </a:r>
            <a:r>
              <a:rPr lang="es-ES" b="1"/>
              <a:t>positivo</a:t>
            </a:r>
            <a:r>
              <a:rPr lang="es-ES"/>
              <a:t> en la prueba, la probabilidad de que realmente tenga la enfermedad es solo de aproximadamente el </a:t>
            </a:r>
            <a:r>
              <a:rPr lang="es-ES" b="1"/>
              <a:t>0.1976%.</a:t>
            </a:r>
            <a:endParaRPr lang="es-ES"/>
          </a:p>
          <a:p>
            <a:r>
              <a:rPr lang="es-ES"/>
              <a:t>Esto puede parecer contraintuitivo al principio, pero se debe a que la </a:t>
            </a:r>
            <a:r>
              <a:rPr lang="es-ES" b="1"/>
              <a:t>enfermedad es muy rara</a:t>
            </a:r>
            <a:r>
              <a:rPr lang="es-ES"/>
              <a:t>. La gran mayoría de los positivos provienen de personas sanas (falsos positivos), porque hay muchas más personas sanas que enfermas en la población. El Teorema de Bayes nos ayuda a ajustar nuestra creencia inicial (la baja probabilidad previa de tener la enfermedad) basándonos en la nueva evidencia (el resultado positivo de la prueba).</a:t>
            </a:r>
          </a:p>
          <a:p>
            <a:pPr marL="0" indent="0">
              <a:buNone/>
            </a:pPr>
            <a:endParaRPr lang="es-ES"/>
          </a:p>
        </p:txBody>
      </p:sp>
    </p:spTree>
    <p:extLst>
      <p:ext uri="{BB962C8B-B14F-4D97-AF65-F5344CB8AC3E}">
        <p14:creationId xmlns:p14="http://schemas.microsoft.com/office/powerpoint/2010/main" val="221532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AR"/>
              <a:t>Clasificadores bayesianos ingenuos</a:t>
            </a:r>
            <a:endParaRPr lang="es-AR" dirty="0"/>
          </a:p>
        </p:txBody>
      </p:sp>
    </p:spTree>
    <p:extLst>
      <p:ext uri="{BB962C8B-B14F-4D97-AF65-F5344CB8AC3E}">
        <p14:creationId xmlns:p14="http://schemas.microsoft.com/office/powerpoint/2010/main" val="20483622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D255A37-475D-4AD3-2851-2EF93CCA7CE4}"/>
              </a:ext>
            </a:extLst>
          </p:cNvPr>
          <p:cNvSpPr>
            <a:spLocks noGrp="1"/>
          </p:cNvSpPr>
          <p:nvPr>
            <p:ph type="title"/>
          </p:nvPr>
        </p:nvSpPr>
        <p:spPr/>
        <p:txBody>
          <a:bodyPr/>
          <a:lstStyle/>
          <a:p>
            <a:r>
              <a:rPr lang="es-ES"/>
              <a:t>Clasificadores bayesianos ingenuos</a:t>
            </a:r>
          </a:p>
        </p:txBody>
      </p:sp>
      <p:sp>
        <p:nvSpPr>
          <p:cNvPr id="5" name="Marcador de contenido 4">
            <a:extLst>
              <a:ext uri="{FF2B5EF4-FFF2-40B4-BE49-F238E27FC236}">
                <a16:creationId xmlns:a16="http://schemas.microsoft.com/office/drawing/2014/main" id="{A5215B74-A943-788D-3F4D-7DC8602BF26A}"/>
              </a:ext>
            </a:extLst>
          </p:cNvPr>
          <p:cNvSpPr>
            <a:spLocks noGrp="1"/>
          </p:cNvSpPr>
          <p:nvPr>
            <p:ph idx="1"/>
          </p:nvPr>
        </p:nvSpPr>
        <p:spPr/>
        <p:txBody>
          <a:bodyPr/>
          <a:lstStyle/>
          <a:p>
            <a:pPr marL="0" indent="0">
              <a:buNone/>
            </a:pPr>
            <a:r>
              <a:rPr lang="es-ES"/>
              <a:t>Los métodos bayesianos ingenuos son un conjunto de algoritmos de aprendizaje supervisado basados en la aplicación del teorema de Bayes con la suposición </a:t>
            </a:r>
            <a:r>
              <a:rPr lang="es-ES" b="1"/>
              <a:t>"ingenua"</a:t>
            </a:r>
            <a:r>
              <a:rPr lang="es-ES"/>
              <a:t> de la independencia condicional entre cada par de características, dado el valor de la variable de clase.</a:t>
            </a:r>
          </a:p>
        </p:txBody>
      </p:sp>
    </p:spTree>
    <p:extLst>
      <p:ext uri="{BB962C8B-B14F-4D97-AF65-F5344CB8AC3E}">
        <p14:creationId xmlns:p14="http://schemas.microsoft.com/office/powerpoint/2010/main" val="10923543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A421E8C-DDF3-8B1A-4AED-B6E0025AC4A3}"/>
              </a:ext>
            </a:extLst>
          </p:cNvPr>
          <p:cNvSpPr>
            <a:spLocks noGrp="1"/>
          </p:cNvSpPr>
          <p:nvPr>
            <p:ph type="title"/>
          </p:nvPr>
        </p:nvSpPr>
        <p:spPr/>
        <p:txBody>
          <a:bodyPr/>
          <a:lstStyle/>
          <a:p>
            <a:r>
              <a:rPr lang="es-ES"/>
              <a:t>Tipos de clasificadores bayesianos ingenuos</a:t>
            </a:r>
          </a:p>
        </p:txBody>
      </p:sp>
      <p:sp>
        <p:nvSpPr>
          <p:cNvPr id="5" name="Marcador de contenido 4">
            <a:extLst>
              <a:ext uri="{FF2B5EF4-FFF2-40B4-BE49-F238E27FC236}">
                <a16:creationId xmlns:a16="http://schemas.microsoft.com/office/drawing/2014/main" id="{7F743EBB-2911-ED22-6F55-9D69939BED30}"/>
              </a:ext>
            </a:extLst>
          </p:cNvPr>
          <p:cNvSpPr>
            <a:spLocks noGrp="1"/>
          </p:cNvSpPr>
          <p:nvPr>
            <p:ph idx="1"/>
          </p:nvPr>
        </p:nvSpPr>
        <p:spPr/>
        <p:txBody>
          <a:bodyPr>
            <a:normAutofit fontScale="85000" lnSpcReduction="20000"/>
          </a:bodyPr>
          <a:lstStyle/>
          <a:p>
            <a:r>
              <a:rPr lang="es-ES" b="1"/>
              <a:t>Naive Bayes Gaussiano</a:t>
            </a:r>
            <a:r>
              <a:rPr lang="es-ES"/>
              <a:t>: es el más adecuado para datos continuos. Asume que las características de cada clase siguen una </a:t>
            </a:r>
            <a:r>
              <a:rPr lang="es-ES" b="1"/>
              <a:t>distribución normal (o gaussiana)</a:t>
            </a:r>
            <a:r>
              <a:rPr lang="es-ES"/>
              <a:t>. Por ejemplo, en un problema para clasificar el sexo de una persona, si se usan variables como la altura o el peso, este clasificador sería apropiado, ya que estas características tienden a distribuirse de forma normal.</a:t>
            </a:r>
          </a:p>
          <a:p>
            <a:r>
              <a:rPr lang="es-ES" b="1"/>
              <a:t>Naive Bayes Multinomial</a:t>
            </a:r>
            <a:r>
              <a:rPr lang="es-ES"/>
              <a:t>: se utiliza para datos que representan </a:t>
            </a:r>
            <a:r>
              <a:rPr lang="es-ES" b="1"/>
              <a:t>conteo de frecuencia</a:t>
            </a:r>
            <a:r>
              <a:rPr lang="es-ES"/>
              <a:t>, como los que se encuentran en la clasificación de texto. Asume que las características siguen una </a:t>
            </a:r>
            <a:r>
              <a:rPr lang="es-ES" b="1"/>
              <a:t>distribución multinomial</a:t>
            </a:r>
            <a:r>
              <a:rPr lang="es-ES"/>
              <a:t>, donde la ocurrencia de cada característica (por ejemplo, una palabra) es un resultado de un ensayo. Es el clasificador de referencia para el análisis de sentimientos y la clasificación de documentos.</a:t>
            </a:r>
          </a:p>
          <a:p>
            <a:r>
              <a:rPr lang="es-ES" b="1"/>
              <a:t>Naive Bayes de Bernoulli</a:t>
            </a:r>
            <a:r>
              <a:rPr lang="es-ES"/>
              <a:t>: es apropiado para datos </a:t>
            </a:r>
            <a:r>
              <a:rPr lang="es-ES" b="1"/>
              <a:t>binarios</a:t>
            </a:r>
            <a:r>
              <a:rPr lang="es-ES"/>
              <a:t> o </a:t>
            </a:r>
            <a:r>
              <a:rPr lang="es-ES" b="1"/>
              <a:t>booleanos</a:t>
            </a:r>
            <a:r>
              <a:rPr lang="es-ES"/>
              <a:t>. Funciona asumiendo que las características son variables de tipo </a:t>
            </a:r>
            <a:r>
              <a:rPr lang="es-ES" b="1"/>
              <a:t>Bernoulli</a:t>
            </a:r>
            <a:r>
              <a:rPr lang="es-ES"/>
              <a:t>, es decir, que solo pueden tomar dos valores (0 o 1). Se utiliza, por ejemplo, para clasificar documentos donde la presencia o ausencia de una palabra es lo que importa, en lugar de su frecuencia.</a:t>
            </a:r>
          </a:p>
        </p:txBody>
      </p:sp>
    </p:spTree>
    <p:extLst>
      <p:ext uri="{BB962C8B-B14F-4D97-AF65-F5344CB8AC3E}">
        <p14:creationId xmlns:p14="http://schemas.microsoft.com/office/powerpoint/2010/main" val="24927765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B5B900-1BF5-6E1E-FEBD-1DFF4E2DFA55}"/>
              </a:ext>
            </a:extLst>
          </p:cNvPr>
          <p:cNvSpPr>
            <a:spLocks noGrp="1"/>
          </p:cNvSpPr>
          <p:nvPr>
            <p:ph type="title"/>
          </p:nvPr>
        </p:nvSpPr>
        <p:spPr/>
        <p:txBody>
          <a:bodyPr/>
          <a:lstStyle/>
          <a:p>
            <a:r>
              <a:rPr lang="es-AR"/>
              <a:t>Clasificador bayesiano ingenuo multinomial</a:t>
            </a:r>
            <a:endParaRPr lang="es-ES"/>
          </a:p>
        </p:txBody>
      </p:sp>
      <p:sp>
        <p:nvSpPr>
          <p:cNvPr id="3" name="Marcador de contenido 2">
            <a:extLst>
              <a:ext uri="{FF2B5EF4-FFF2-40B4-BE49-F238E27FC236}">
                <a16:creationId xmlns:a16="http://schemas.microsoft.com/office/drawing/2014/main" id="{9A4429A8-D619-4782-C0A8-F46A96B90470}"/>
              </a:ext>
            </a:extLst>
          </p:cNvPr>
          <p:cNvSpPr>
            <a:spLocks noGrp="1"/>
          </p:cNvSpPr>
          <p:nvPr>
            <p:ph idx="1"/>
          </p:nvPr>
        </p:nvSpPr>
        <p:spPr/>
        <p:txBody>
          <a:bodyPr>
            <a:normAutofit fontScale="92500" lnSpcReduction="20000"/>
          </a:bodyPr>
          <a:lstStyle/>
          <a:p>
            <a:r>
              <a:rPr lang="es-ES"/>
              <a:t>En el contexto de Multinomial Naive Bayes, la palabra </a:t>
            </a:r>
            <a:r>
              <a:rPr lang="es-ES" b="1"/>
              <a:t>"multinomial"</a:t>
            </a:r>
            <a:r>
              <a:rPr lang="es-ES"/>
              <a:t> se refiere a una </a:t>
            </a:r>
            <a:r>
              <a:rPr lang="es-ES" b="1"/>
              <a:t>distribución multinomial</a:t>
            </a:r>
            <a:r>
              <a:rPr lang="es-ES"/>
              <a:t>, que es una generalización de la distribución binomial.</a:t>
            </a:r>
          </a:p>
          <a:p>
            <a:r>
              <a:rPr lang="es-ES"/>
              <a:t>El término "multinomial" significa que hay </a:t>
            </a:r>
            <a:r>
              <a:rPr lang="es-ES" b="1"/>
              <a:t>más de dos resultados posibles</a:t>
            </a:r>
            <a:r>
              <a:rPr lang="es-ES"/>
              <a:t> para un solo evento. En el caso de Multinomial Naive Bayes, el "evento" es la aparición de una palabra dentro de un documento. En lugar de tener solo dos resultados (como en el lanzamiento de una moneda, cara o cruz), hay muchos resultados posibles, uno para cada palabra en el vocabulario.</a:t>
            </a:r>
          </a:p>
          <a:p>
            <a:r>
              <a:rPr lang="es-ES"/>
              <a:t>Por ejemplo, al clasificar un documento de texto, cada palabra que aparece en el documento es una "prueba". El "resultado" de esta prueba no es solo "palabra presente" o "palabra ausente", sino más bien "la palabra es 'el'", "la palabra es 'es'", o "la palabra es 'gato'", con una probabilidad para cada posible palabra. La </a:t>
            </a:r>
            <a:r>
              <a:rPr lang="es-ES" b="1"/>
              <a:t>distribución multinomial</a:t>
            </a:r>
            <a:r>
              <a:rPr lang="es-ES"/>
              <a:t> modela el recuento de estos diferentes resultados (es decir, la frecuencia de cada palabra) dentro de un documento que pertenece a una clase específica.</a:t>
            </a:r>
          </a:p>
          <a:p>
            <a:pPr marL="0" indent="0">
              <a:buNone/>
            </a:pPr>
            <a:endParaRPr lang="es-ES"/>
          </a:p>
        </p:txBody>
      </p:sp>
    </p:spTree>
    <p:extLst>
      <p:ext uri="{BB962C8B-B14F-4D97-AF65-F5344CB8AC3E}">
        <p14:creationId xmlns:p14="http://schemas.microsoft.com/office/powerpoint/2010/main" val="3263489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AR" dirty="0"/>
              <a:t>Regresión Lineal</a:t>
            </a:r>
          </a:p>
        </p:txBody>
      </p:sp>
      <p:pic>
        <p:nvPicPr>
          <p:cNvPr id="6" name="5 Imagen" descr="Recorte de pantalla">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403" y="2187844"/>
            <a:ext cx="4982088" cy="2681317"/>
          </a:xfrm>
          <a:prstGeom prst="rect">
            <a:avLst/>
          </a:prstGeom>
        </p:spPr>
      </p:pic>
      <p:pic>
        <p:nvPicPr>
          <p:cNvPr id="7" name="6 Imagen" descr="Recorte de pantalla">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3979" y="2187844"/>
            <a:ext cx="5915941" cy="2681317"/>
          </a:xfrm>
          <a:prstGeom prst="rect">
            <a:avLst/>
          </a:prstGeom>
        </p:spPr>
      </p:pic>
    </p:spTree>
    <p:extLst>
      <p:ext uri="{BB962C8B-B14F-4D97-AF65-F5344CB8AC3E}">
        <p14:creationId xmlns:p14="http://schemas.microsoft.com/office/powerpoint/2010/main" val="9012151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1712F4-0A08-9FAB-B7BF-B3D1E4F6AF5B}"/>
              </a:ext>
            </a:extLst>
          </p:cNvPr>
          <p:cNvSpPr>
            <a:spLocks noGrp="1"/>
          </p:cNvSpPr>
          <p:nvPr>
            <p:ph type="title"/>
          </p:nvPr>
        </p:nvSpPr>
        <p:spPr/>
        <p:txBody>
          <a:bodyPr/>
          <a:lstStyle/>
          <a:p>
            <a:r>
              <a:rPr lang="es-ES"/>
              <a:t>Distribución binomial </a:t>
            </a:r>
          </a:p>
        </p:txBody>
      </p:sp>
      <p:sp>
        <p:nvSpPr>
          <p:cNvPr id="3" name="Marcador de contenido 2">
            <a:extLst>
              <a:ext uri="{FF2B5EF4-FFF2-40B4-BE49-F238E27FC236}">
                <a16:creationId xmlns:a16="http://schemas.microsoft.com/office/drawing/2014/main" id="{E27B1617-87F7-3655-E9AC-0274623B497F}"/>
              </a:ext>
            </a:extLst>
          </p:cNvPr>
          <p:cNvSpPr>
            <a:spLocks noGrp="1"/>
          </p:cNvSpPr>
          <p:nvPr>
            <p:ph idx="1"/>
          </p:nvPr>
        </p:nvSpPr>
        <p:spPr/>
        <p:txBody>
          <a:bodyPr>
            <a:normAutofit fontScale="55000" lnSpcReduction="20000"/>
          </a:bodyPr>
          <a:lstStyle/>
          <a:p>
            <a:pPr marL="0" indent="0">
              <a:buNone/>
            </a:pPr>
            <a:r>
              <a:rPr lang="es-ES" sz="4200"/>
              <a:t>Una </a:t>
            </a:r>
            <a:r>
              <a:rPr lang="es-ES" sz="4200" b="1"/>
              <a:t>distribución binomial</a:t>
            </a:r>
            <a:r>
              <a:rPr lang="es-ES" sz="4200"/>
              <a:t> es una distribución de probabilidad discreta que se utiliza para modelar el número de éxitos en una serie de </a:t>
            </a:r>
            <a:r>
              <a:rPr lang="es-ES" sz="4200" b="1"/>
              <a:t>ensayos de Bernoulli</a:t>
            </a:r>
            <a:r>
              <a:rPr lang="es-ES" sz="4200"/>
              <a:t> independientes y repetidos. Un ensayo de Bernoulli es un experimento con solo dos resultados posibles: </a:t>
            </a:r>
            <a:r>
              <a:rPr lang="es-ES" sz="4200" b="1"/>
              <a:t>éxito</a:t>
            </a:r>
            <a:r>
              <a:rPr lang="es-ES" sz="4200"/>
              <a:t> o </a:t>
            </a:r>
            <a:r>
              <a:rPr lang="es-ES" sz="4200" b="1"/>
              <a:t>fracaso</a:t>
            </a:r>
            <a:r>
              <a:rPr lang="es-ES" sz="4200"/>
              <a:t> (por ejemplo, lanzar una moneda).</a:t>
            </a:r>
          </a:p>
          <a:p>
            <a:pPr marL="0" indent="0">
              <a:buNone/>
            </a:pPr>
            <a:r>
              <a:rPr lang="es-ES" sz="4200"/>
              <a:t>Para que una situación siga una distribución binomial, debe cumplir con las siguientes condiciones:</a:t>
            </a:r>
          </a:p>
          <a:p>
            <a:pPr>
              <a:buFont typeface="Arial" panose="020B0604020202020204" pitchFamily="34" charset="0"/>
              <a:buChar char="•"/>
            </a:pPr>
            <a:r>
              <a:rPr lang="es-ES" sz="4200" b="1"/>
              <a:t>Número de ensayos fijo (n):</a:t>
            </a:r>
            <a:r>
              <a:rPr lang="es-ES" sz="4200"/>
              <a:t> El experimento se repite un número determinado de veces.</a:t>
            </a:r>
          </a:p>
          <a:p>
            <a:pPr>
              <a:buFont typeface="Arial" panose="020B0604020202020204" pitchFamily="34" charset="0"/>
              <a:buChar char="•"/>
            </a:pPr>
            <a:r>
              <a:rPr lang="es-ES" sz="4200" b="1"/>
              <a:t>Independencia:</a:t>
            </a:r>
            <a:r>
              <a:rPr lang="es-ES" sz="4200"/>
              <a:t> El resultado de cada ensayo no afecta a los resultados de los otros.</a:t>
            </a:r>
          </a:p>
          <a:p>
            <a:pPr>
              <a:buFont typeface="Arial" panose="020B0604020202020204" pitchFamily="34" charset="0"/>
              <a:buChar char="•"/>
            </a:pPr>
            <a:r>
              <a:rPr lang="es-ES" sz="4200" b="1"/>
              <a:t>Dos resultados posibles:</a:t>
            </a:r>
            <a:r>
              <a:rPr lang="es-ES" sz="4200"/>
              <a:t> Cada ensayo solo puede tener dos resultados, éxito o fracaso.</a:t>
            </a:r>
          </a:p>
          <a:p>
            <a:pPr>
              <a:buFont typeface="Arial" panose="020B0604020202020204" pitchFamily="34" charset="0"/>
              <a:buChar char="•"/>
            </a:pPr>
            <a:r>
              <a:rPr lang="es-ES" sz="4200" b="1"/>
              <a:t>Probabilidad de éxito constante (p):</a:t>
            </a:r>
            <a:r>
              <a:rPr lang="es-ES" sz="4200"/>
              <a:t> La probabilidad de que ocurra un éxito es la misma en cada ensayo. La probabilidad de fracaso (q) es, por lo tanto, 1−p.</a:t>
            </a:r>
          </a:p>
          <a:p>
            <a:pPr marL="0" indent="0">
              <a:buNone/>
            </a:pPr>
            <a:r>
              <a:rPr lang="es-ES" sz="4200"/>
              <a:t>La distribución binomial nos permite calcular la probabilidad de obtener un número específico de éxitos (</a:t>
            </a:r>
            <a:r>
              <a:rPr lang="es-ES" sz="4200">
                <a:effectLst/>
              </a:rPr>
              <a:t>k</a:t>
            </a:r>
            <a:r>
              <a:rPr lang="es-ES" sz="4200"/>
              <a:t>) en el total de ensayos (n).</a:t>
            </a:r>
          </a:p>
          <a:p>
            <a:endParaRPr lang="es-ES"/>
          </a:p>
        </p:txBody>
      </p:sp>
    </p:spTree>
    <p:extLst>
      <p:ext uri="{BB962C8B-B14F-4D97-AF65-F5344CB8AC3E}">
        <p14:creationId xmlns:p14="http://schemas.microsoft.com/office/powerpoint/2010/main" val="36353631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8A0F89-74B5-F867-C56E-F41D76027D4E}"/>
              </a:ext>
            </a:extLst>
          </p:cNvPr>
          <p:cNvSpPr>
            <a:spLocks noGrp="1"/>
          </p:cNvSpPr>
          <p:nvPr>
            <p:ph type="title"/>
          </p:nvPr>
        </p:nvSpPr>
        <p:spPr/>
        <p:txBody>
          <a:bodyPr/>
          <a:lstStyle/>
          <a:p>
            <a:r>
              <a:rPr lang="es-ES"/>
              <a:t>Distribución multinomial</a:t>
            </a:r>
          </a:p>
        </p:txBody>
      </p:sp>
      <p:sp>
        <p:nvSpPr>
          <p:cNvPr id="3" name="Marcador de contenido 2">
            <a:extLst>
              <a:ext uri="{FF2B5EF4-FFF2-40B4-BE49-F238E27FC236}">
                <a16:creationId xmlns:a16="http://schemas.microsoft.com/office/drawing/2014/main" id="{DCD7592C-A523-29B8-AAA3-C2F436B1B91B}"/>
              </a:ext>
            </a:extLst>
          </p:cNvPr>
          <p:cNvSpPr>
            <a:spLocks noGrp="1"/>
          </p:cNvSpPr>
          <p:nvPr>
            <p:ph idx="1"/>
          </p:nvPr>
        </p:nvSpPr>
        <p:spPr/>
        <p:txBody>
          <a:bodyPr>
            <a:normAutofit fontScale="85000" lnSpcReduction="20000"/>
          </a:bodyPr>
          <a:lstStyle/>
          <a:p>
            <a:pPr marL="0" indent="0">
              <a:buNone/>
            </a:pPr>
            <a:r>
              <a:rPr lang="es-ES"/>
              <a:t>La </a:t>
            </a:r>
            <a:r>
              <a:rPr lang="es-ES" b="1"/>
              <a:t>distribución multinomial</a:t>
            </a:r>
            <a:r>
              <a:rPr lang="es-ES"/>
              <a:t> es una generalización de la distribución binomial. Mientras que la distribución binomial modela el resultado de una serie de ensayos con solo </a:t>
            </a:r>
            <a:r>
              <a:rPr lang="es-ES" b="1"/>
              <a:t>dos resultados posibles</a:t>
            </a:r>
            <a:r>
              <a:rPr lang="es-ES"/>
              <a:t> (como éxito o fracaso), la distribución multinomial modela el resultado de una serie de ensayos con </a:t>
            </a:r>
            <a:r>
              <a:rPr lang="es-ES" b="1"/>
              <a:t>más de dos resultados posibles</a:t>
            </a:r>
            <a:r>
              <a:rPr lang="es-ES"/>
              <a:t>.</a:t>
            </a:r>
          </a:p>
          <a:p>
            <a:pPr marL="0" indent="0">
              <a:buNone/>
            </a:pPr>
            <a:r>
              <a:rPr lang="es-ES" b="1"/>
              <a:t>Características Clave</a:t>
            </a:r>
          </a:p>
          <a:p>
            <a:pPr marL="0" indent="0">
              <a:buNone/>
            </a:pPr>
            <a:r>
              <a:rPr lang="es-ES"/>
              <a:t>La distribución multinomial se aplica a un experimento que cumple con las siguientes condiciones:</a:t>
            </a:r>
          </a:p>
          <a:p>
            <a:pPr>
              <a:buFont typeface="Arial" panose="020B0604020202020204" pitchFamily="34" charset="0"/>
              <a:buChar char="•"/>
            </a:pPr>
            <a:r>
              <a:rPr lang="es-ES"/>
              <a:t>Hay un número fijo de ensayos independientes (n).</a:t>
            </a:r>
          </a:p>
          <a:p>
            <a:pPr>
              <a:buFont typeface="Arial" panose="020B0604020202020204" pitchFamily="34" charset="0"/>
              <a:buChar char="•"/>
            </a:pPr>
            <a:r>
              <a:rPr lang="es-ES"/>
              <a:t>Cada ensayo tiene un resultado que pertenece a una de varias categorías (</a:t>
            </a:r>
            <a:r>
              <a:rPr lang="es-ES">
                <a:effectLst/>
              </a:rPr>
              <a:t>k</a:t>
            </a:r>
            <a:r>
              <a:rPr lang="es-ES"/>
              <a:t>), donde </a:t>
            </a:r>
            <a:r>
              <a:rPr lang="es-ES">
                <a:effectLst/>
              </a:rPr>
              <a:t>k</a:t>
            </a:r>
            <a:r>
              <a:rPr lang="es-ES"/>
              <a:t>&gt;2.</a:t>
            </a:r>
          </a:p>
          <a:p>
            <a:pPr>
              <a:buFont typeface="Arial" panose="020B0604020202020204" pitchFamily="34" charset="0"/>
              <a:buChar char="•"/>
            </a:pPr>
            <a:r>
              <a:rPr lang="es-ES"/>
              <a:t>La probabilidad de que un ensayo caiga en cada categoría (p</a:t>
            </a:r>
            <a:r>
              <a:rPr lang="es-ES">
                <a:effectLst/>
              </a:rPr>
              <a:t>1</a:t>
            </a:r>
            <a:r>
              <a:rPr lang="es-ES"/>
              <a:t>​,p</a:t>
            </a:r>
            <a:r>
              <a:rPr lang="es-ES">
                <a:effectLst/>
              </a:rPr>
              <a:t>2</a:t>
            </a:r>
            <a:r>
              <a:rPr lang="es-ES"/>
              <a:t>​,...,p</a:t>
            </a:r>
            <a:r>
              <a:rPr lang="es-ES">
                <a:effectLst/>
              </a:rPr>
              <a:t>k</a:t>
            </a:r>
            <a:r>
              <a:rPr lang="es-ES"/>
              <a:t>​) permanece constante a lo largo de los ensayos.</a:t>
            </a:r>
          </a:p>
          <a:p>
            <a:pPr marL="0" indent="0">
              <a:buNone/>
            </a:pPr>
            <a:r>
              <a:rPr lang="es-ES"/>
              <a:t>El principal objetivo de la distribución multinomial es calcular la probabilidad de obtener un número específico de resultados para cada una de las categorías después de realizar n ensayos.</a:t>
            </a:r>
          </a:p>
          <a:p>
            <a:endParaRPr lang="es-ES"/>
          </a:p>
        </p:txBody>
      </p:sp>
    </p:spTree>
    <p:extLst>
      <p:ext uri="{BB962C8B-B14F-4D97-AF65-F5344CB8AC3E}">
        <p14:creationId xmlns:p14="http://schemas.microsoft.com/office/powerpoint/2010/main" val="1935044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8A3861-B997-6A24-CCD1-755ED7FFCC53}"/>
              </a:ext>
            </a:extLst>
          </p:cNvPr>
          <p:cNvSpPr>
            <a:spLocks noGrp="1"/>
          </p:cNvSpPr>
          <p:nvPr>
            <p:ph type="title"/>
          </p:nvPr>
        </p:nvSpPr>
        <p:spPr/>
        <p:txBody>
          <a:bodyPr/>
          <a:lstStyle/>
          <a:p>
            <a:r>
              <a:rPr lang="es-ES"/>
              <a:t>Distribución multinomial: ejemplo</a:t>
            </a:r>
          </a:p>
        </p:txBody>
      </p:sp>
      <p:sp>
        <p:nvSpPr>
          <p:cNvPr id="3" name="Marcador de contenido 2">
            <a:extLst>
              <a:ext uri="{FF2B5EF4-FFF2-40B4-BE49-F238E27FC236}">
                <a16:creationId xmlns:a16="http://schemas.microsoft.com/office/drawing/2014/main" id="{9EAD29CD-014A-4BAF-656B-81FE1F37CB66}"/>
              </a:ext>
            </a:extLst>
          </p:cNvPr>
          <p:cNvSpPr>
            <a:spLocks noGrp="1"/>
          </p:cNvSpPr>
          <p:nvPr>
            <p:ph idx="1"/>
          </p:nvPr>
        </p:nvSpPr>
        <p:spPr/>
        <p:txBody>
          <a:bodyPr>
            <a:normAutofit/>
          </a:bodyPr>
          <a:lstStyle/>
          <a:p>
            <a:r>
              <a:rPr lang="es-ES"/>
              <a:t>Imagina un dado de seis caras que lanzas 10 veces. Cada lanzamiento es un ensayo. Los resultados posibles son 1, 2, 3, 4, 5 o 6 (hay 6 categorías). La distribución multinomial te permitiría calcular la probabilidad de obtener, por ejemplo, tres 1s, dos 2s, un 3, cero 4s, cuatro 5s y cero 6s.</a:t>
            </a:r>
          </a:p>
          <a:p>
            <a:r>
              <a:rPr lang="es-ES"/>
              <a:t>En el contexto de la clasificación de texto (como en el Naive Bayes Multinomial), las "categorías" son las palabras de un vocabulario, y los "ensayos" son las palabras que aparecen en un documento. La distribución multinomial modela la frecuencia con la que aparecen las palabras en el texto.</a:t>
            </a:r>
          </a:p>
          <a:p>
            <a:endParaRPr lang="es-ES"/>
          </a:p>
        </p:txBody>
      </p:sp>
    </p:spTree>
    <p:extLst>
      <p:ext uri="{BB962C8B-B14F-4D97-AF65-F5344CB8AC3E}">
        <p14:creationId xmlns:p14="http://schemas.microsoft.com/office/powerpoint/2010/main" val="3126451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838200" y="365126"/>
            <a:ext cx="10515600" cy="744584"/>
          </a:xfrm>
        </p:spPr>
        <p:txBody>
          <a:bodyPr/>
          <a:lstStyle/>
          <a:p>
            <a:r>
              <a:rPr lang="es-AR"/>
              <a:t>Clasificador bayesiano ingenuo multinomial</a:t>
            </a:r>
            <a:endParaRPr lang="es-AR" dirty="0"/>
          </a:p>
        </p:txBody>
      </p:sp>
      <p:sp>
        <p:nvSpPr>
          <p:cNvPr id="5" name="4 Marcador de contenido"/>
          <p:cNvSpPr>
            <a:spLocks noGrp="1"/>
          </p:cNvSpPr>
          <p:nvPr>
            <p:ph idx="1"/>
          </p:nvPr>
        </p:nvSpPr>
        <p:spPr>
          <a:xfrm>
            <a:off x="838200" y="1367161"/>
            <a:ext cx="10515600" cy="4809802"/>
          </a:xfrm>
        </p:spPr>
        <p:txBody>
          <a:bodyPr>
            <a:normAutofit/>
          </a:bodyPr>
          <a:lstStyle/>
          <a:p>
            <a:pPr marL="0" indent="0">
              <a:buNone/>
            </a:pPr>
            <a:r>
              <a:rPr lang="es-AR"/>
              <a:t>Ejemplos de uso:</a:t>
            </a:r>
          </a:p>
          <a:p>
            <a:r>
              <a:rPr lang="es-AR"/>
              <a:t>Filtro </a:t>
            </a:r>
            <a:r>
              <a:rPr lang="es-AR" dirty="0"/>
              <a:t>de spam</a:t>
            </a:r>
          </a:p>
          <a:p>
            <a:r>
              <a:rPr lang="es-AR" dirty="0"/>
              <a:t>Clasificación de noticias por tema</a:t>
            </a:r>
          </a:p>
          <a:p>
            <a:r>
              <a:rPr lang="es-AR" dirty="0"/>
              <a:t>Análisis de “sentimiento”</a:t>
            </a:r>
          </a:p>
        </p:txBody>
      </p:sp>
    </p:spTree>
    <p:extLst>
      <p:ext uri="{BB962C8B-B14F-4D97-AF65-F5344CB8AC3E}">
        <p14:creationId xmlns:p14="http://schemas.microsoft.com/office/powerpoint/2010/main" val="28263884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8200" y="365126"/>
            <a:ext cx="10515600" cy="744584"/>
          </a:xfrm>
        </p:spPr>
        <p:txBody>
          <a:bodyPr/>
          <a:lstStyle/>
          <a:p>
            <a:r>
              <a:rPr lang="es-AR"/>
              <a:t>Clasificador bayesiano ingenuo multinomial</a:t>
            </a:r>
            <a:endParaRPr lang="es-AR" dirty="0"/>
          </a:p>
        </p:txBody>
      </p:sp>
      <p:sp>
        <p:nvSpPr>
          <p:cNvPr id="3" name="2 Marcador de contenido"/>
          <p:cNvSpPr>
            <a:spLocks noGrp="1"/>
          </p:cNvSpPr>
          <p:nvPr>
            <p:ph idx="1"/>
          </p:nvPr>
        </p:nvSpPr>
        <p:spPr>
          <a:xfrm>
            <a:off x="838200" y="1367161"/>
            <a:ext cx="10515600" cy="4809802"/>
          </a:xfrm>
        </p:spPr>
        <p:txBody>
          <a:bodyPr/>
          <a:lstStyle/>
          <a:p>
            <a:pPr marL="0" indent="0">
              <a:buNone/>
            </a:pPr>
            <a:r>
              <a:rPr lang="es-AR" dirty="0"/>
              <a:t>Ejemplo: Quiero clasificar una noticia según sea sobre China o Japón</a:t>
            </a:r>
          </a:p>
          <a:p>
            <a:endParaRPr lang="es-AR" dirty="0"/>
          </a:p>
          <a:p>
            <a:endParaRPr lang="es-AR" dirty="0"/>
          </a:p>
          <a:p>
            <a:endParaRPr lang="es-AR" dirty="0"/>
          </a:p>
        </p:txBody>
      </p:sp>
      <p:graphicFrame>
        <p:nvGraphicFramePr>
          <p:cNvPr id="4" name="3 Tabla"/>
          <p:cNvGraphicFramePr>
            <a:graphicFrameLocks noGrp="1"/>
          </p:cNvGraphicFramePr>
          <p:nvPr/>
        </p:nvGraphicFramePr>
        <p:xfrm>
          <a:off x="719403" y="2996952"/>
          <a:ext cx="10657184" cy="2286000"/>
        </p:xfrm>
        <a:graphic>
          <a:graphicData uri="http://schemas.openxmlformats.org/drawingml/2006/table">
            <a:tbl>
              <a:tblPr firstRow="1" bandRow="1">
                <a:tableStyleId>{5C22544A-7EE6-4342-B048-85BDC9FD1C3A}</a:tableStyleId>
              </a:tblPr>
              <a:tblGrid>
                <a:gridCol w="2664296">
                  <a:extLst>
                    <a:ext uri="{9D8B030D-6E8A-4147-A177-3AD203B41FA5}">
                      <a16:colId xmlns:a16="http://schemas.microsoft.com/office/drawing/2014/main" val="20000"/>
                    </a:ext>
                  </a:extLst>
                </a:gridCol>
                <a:gridCol w="1112292">
                  <a:extLst>
                    <a:ext uri="{9D8B030D-6E8A-4147-A177-3AD203B41FA5}">
                      <a16:colId xmlns:a16="http://schemas.microsoft.com/office/drawing/2014/main" val="20001"/>
                    </a:ext>
                  </a:extLst>
                </a:gridCol>
                <a:gridCol w="4216300">
                  <a:extLst>
                    <a:ext uri="{9D8B030D-6E8A-4147-A177-3AD203B41FA5}">
                      <a16:colId xmlns:a16="http://schemas.microsoft.com/office/drawing/2014/main" val="20002"/>
                    </a:ext>
                  </a:extLst>
                </a:gridCol>
                <a:gridCol w="2664296">
                  <a:extLst>
                    <a:ext uri="{9D8B030D-6E8A-4147-A177-3AD203B41FA5}">
                      <a16:colId xmlns:a16="http://schemas.microsoft.com/office/drawing/2014/main" val="20003"/>
                    </a:ext>
                  </a:extLst>
                </a:gridCol>
              </a:tblGrid>
              <a:tr h="375920">
                <a:tc>
                  <a:txBody>
                    <a:bodyPr/>
                    <a:lstStyle/>
                    <a:p>
                      <a:endParaRPr lang="es-AR" sz="1900" dirty="0"/>
                    </a:p>
                  </a:txBody>
                  <a:tcPr marL="121920" marR="121920"/>
                </a:tc>
                <a:tc>
                  <a:txBody>
                    <a:bodyPr/>
                    <a:lstStyle/>
                    <a:p>
                      <a:r>
                        <a:rPr lang="es-AR" sz="1900" dirty="0"/>
                        <a:t>Doc.</a:t>
                      </a:r>
                    </a:p>
                  </a:txBody>
                  <a:tcPr marL="121920" marR="121920"/>
                </a:tc>
                <a:tc>
                  <a:txBody>
                    <a:bodyPr/>
                    <a:lstStyle/>
                    <a:p>
                      <a:r>
                        <a:rPr lang="es-AR" sz="1900" dirty="0"/>
                        <a:t>Palabras</a:t>
                      </a:r>
                    </a:p>
                  </a:txBody>
                  <a:tcPr marL="121920" marR="121920"/>
                </a:tc>
                <a:tc>
                  <a:txBody>
                    <a:bodyPr/>
                    <a:lstStyle/>
                    <a:p>
                      <a:r>
                        <a:rPr lang="es-AR" sz="1900" dirty="0"/>
                        <a:t>Clase</a:t>
                      </a:r>
                    </a:p>
                  </a:txBody>
                  <a:tcPr marL="121920" marR="121920"/>
                </a:tc>
                <a:extLst>
                  <a:ext uri="{0D108BD9-81ED-4DB2-BD59-A6C34878D82A}">
                    <a16:rowId xmlns:a16="http://schemas.microsoft.com/office/drawing/2014/main" val="10000"/>
                  </a:ext>
                </a:extLst>
              </a:tr>
              <a:tr h="375920">
                <a:tc>
                  <a:txBody>
                    <a:bodyPr/>
                    <a:lstStyle/>
                    <a:p>
                      <a:r>
                        <a:rPr lang="es-AR" sz="1900" dirty="0"/>
                        <a:t>Entrenamiento</a:t>
                      </a:r>
                    </a:p>
                  </a:txBody>
                  <a:tcPr marL="121920" marR="121920"/>
                </a:tc>
                <a:tc>
                  <a:txBody>
                    <a:bodyPr/>
                    <a:lstStyle/>
                    <a:p>
                      <a:r>
                        <a:rPr lang="es-AR" sz="1900" dirty="0"/>
                        <a:t>1</a:t>
                      </a:r>
                    </a:p>
                  </a:txBody>
                  <a:tcPr marL="121920" marR="121920"/>
                </a:tc>
                <a:tc>
                  <a:txBody>
                    <a:bodyPr/>
                    <a:lstStyle/>
                    <a:p>
                      <a:r>
                        <a:rPr lang="es-AR" sz="1900" dirty="0"/>
                        <a:t>Chino Beijing Chino</a:t>
                      </a:r>
                    </a:p>
                  </a:txBody>
                  <a:tcPr marL="121920" marR="121920"/>
                </a:tc>
                <a:tc>
                  <a:txBody>
                    <a:bodyPr/>
                    <a:lstStyle/>
                    <a:p>
                      <a:r>
                        <a:rPr lang="es-AR" sz="1900" dirty="0"/>
                        <a:t>China (c)</a:t>
                      </a:r>
                    </a:p>
                  </a:txBody>
                  <a:tcPr marL="121920" marR="121920"/>
                </a:tc>
                <a:extLst>
                  <a:ext uri="{0D108BD9-81ED-4DB2-BD59-A6C34878D82A}">
                    <a16:rowId xmlns:a16="http://schemas.microsoft.com/office/drawing/2014/main" val="10001"/>
                  </a:ext>
                </a:extLst>
              </a:tr>
              <a:tr h="375920">
                <a:tc>
                  <a:txBody>
                    <a:bodyPr/>
                    <a:lstStyle/>
                    <a:p>
                      <a:endParaRPr lang="es-AR" sz="1900" dirty="0"/>
                    </a:p>
                  </a:txBody>
                  <a:tcPr marL="121920" marR="121920"/>
                </a:tc>
                <a:tc>
                  <a:txBody>
                    <a:bodyPr/>
                    <a:lstStyle/>
                    <a:p>
                      <a:r>
                        <a:rPr lang="es-AR" sz="1900" dirty="0"/>
                        <a:t>2</a:t>
                      </a:r>
                    </a:p>
                  </a:txBody>
                  <a:tcPr marL="121920" marR="121920"/>
                </a:tc>
                <a:tc>
                  <a:txBody>
                    <a:bodyPr/>
                    <a:lstStyle/>
                    <a:p>
                      <a:r>
                        <a:rPr lang="es-AR" sz="1900" dirty="0"/>
                        <a:t>Chino Chino Shanghái</a:t>
                      </a:r>
                    </a:p>
                  </a:txBody>
                  <a:tcPr marL="121920" marR="121920"/>
                </a:tc>
                <a:tc>
                  <a:txBody>
                    <a:bodyPr/>
                    <a:lstStyle/>
                    <a:p>
                      <a:r>
                        <a:rPr lang="es-AR" sz="1900" dirty="0"/>
                        <a:t>China (c)</a:t>
                      </a:r>
                    </a:p>
                  </a:txBody>
                  <a:tcPr marL="121920" marR="121920"/>
                </a:tc>
                <a:extLst>
                  <a:ext uri="{0D108BD9-81ED-4DB2-BD59-A6C34878D82A}">
                    <a16:rowId xmlns:a16="http://schemas.microsoft.com/office/drawing/2014/main" val="10002"/>
                  </a:ext>
                </a:extLst>
              </a:tr>
              <a:tr h="375920">
                <a:tc>
                  <a:txBody>
                    <a:bodyPr/>
                    <a:lstStyle/>
                    <a:p>
                      <a:endParaRPr lang="es-AR" sz="1900" dirty="0"/>
                    </a:p>
                  </a:txBody>
                  <a:tcPr marL="121920" marR="121920"/>
                </a:tc>
                <a:tc>
                  <a:txBody>
                    <a:bodyPr/>
                    <a:lstStyle/>
                    <a:p>
                      <a:r>
                        <a:rPr lang="es-AR" sz="1900" dirty="0"/>
                        <a:t>3</a:t>
                      </a:r>
                    </a:p>
                  </a:txBody>
                  <a:tcPr marL="121920" marR="121920"/>
                </a:tc>
                <a:tc>
                  <a:txBody>
                    <a:bodyPr/>
                    <a:lstStyle/>
                    <a:p>
                      <a:r>
                        <a:rPr lang="es-AR" sz="1900" dirty="0"/>
                        <a:t>Chino Macao</a:t>
                      </a:r>
                    </a:p>
                  </a:txBody>
                  <a:tcPr marL="121920" marR="121920"/>
                </a:tc>
                <a:tc>
                  <a:txBody>
                    <a:bodyPr/>
                    <a:lstStyle/>
                    <a:p>
                      <a:r>
                        <a:rPr lang="es-AR" sz="1900" dirty="0"/>
                        <a:t>China (c)</a:t>
                      </a:r>
                    </a:p>
                  </a:txBody>
                  <a:tcPr marL="121920" marR="121920"/>
                </a:tc>
                <a:extLst>
                  <a:ext uri="{0D108BD9-81ED-4DB2-BD59-A6C34878D82A}">
                    <a16:rowId xmlns:a16="http://schemas.microsoft.com/office/drawing/2014/main" val="10003"/>
                  </a:ext>
                </a:extLst>
              </a:tr>
              <a:tr h="375920">
                <a:tc>
                  <a:txBody>
                    <a:bodyPr/>
                    <a:lstStyle/>
                    <a:p>
                      <a:endParaRPr lang="es-AR" sz="1900" dirty="0"/>
                    </a:p>
                  </a:txBody>
                  <a:tcPr marL="121920" marR="121920"/>
                </a:tc>
                <a:tc>
                  <a:txBody>
                    <a:bodyPr/>
                    <a:lstStyle/>
                    <a:p>
                      <a:r>
                        <a:rPr lang="es-AR" sz="1900" dirty="0"/>
                        <a:t>4</a:t>
                      </a:r>
                    </a:p>
                  </a:txBody>
                  <a:tcPr marL="121920" marR="121920"/>
                </a:tc>
                <a:tc>
                  <a:txBody>
                    <a:bodyPr/>
                    <a:lstStyle/>
                    <a:p>
                      <a:r>
                        <a:rPr lang="es-AR" sz="1900" dirty="0"/>
                        <a:t>Tokio Japón</a:t>
                      </a:r>
                      <a:r>
                        <a:rPr lang="es-AR" sz="1900" baseline="0" dirty="0"/>
                        <a:t> Chino</a:t>
                      </a:r>
                      <a:endParaRPr lang="es-AR" sz="1900" dirty="0"/>
                    </a:p>
                  </a:txBody>
                  <a:tcPr marL="121920" marR="121920"/>
                </a:tc>
                <a:tc>
                  <a:txBody>
                    <a:bodyPr/>
                    <a:lstStyle/>
                    <a:p>
                      <a:r>
                        <a:rPr lang="es-AR" sz="1900" dirty="0"/>
                        <a:t>Japón</a:t>
                      </a:r>
                      <a:r>
                        <a:rPr lang="es-AR" sz="1900" baseline="0" dirty="0"/>
                        <a:t> (j)</a:t>
                      </a:r>
                      <a:endParaRPr lang="es-AR" sz="1900" dirty="0"/>
                    </a:p>
                  </a:txBody>
                  <a:tcPr marL="121920" marR="121920"/>
                </a:tc>
                <a:extLst>
                  <a:ext uri="{0D108BD9-81ED-4DB2-BD59-A6C34878D82A}">
                    <a16:rowId xmlns:a16="http://schemas.microsoft.com/office/drawing/2014/main" val="10004"/>
                  </a:ext>
                </a:extLst>
              </a:tr>
              <a:tr h="375920">
                <a:tc>
                  <a:txBody>
                    <a:bodyPr/>
                    <a:lstStyle/>
                    <a:p>
                      <a:r>
                        <a:rPr lang="es-AR" sz="1900" dirty="0"/>
                        <a:t>Prueba</a:t>
                      </a:r>
                    </a:p>
                  </a:txBody>
                  <a:tcPr marL="121920" marR="121920"/>
                </a:tc>
                <a:tc>
                  <a:txBody>
                    <a:bodyPr/>
                    <a:lstStyle/>
                    <a:p>
                      <a:r>
                        <a:rPr lang="es-AR" sz="1900" dirty="0"/>
                        <a:t>5</a:t>
                      </a:r>
                    </a:p>
                  </a:txBody>
                  <a:tcPr marL="121920" marR="121920"/>
                </a:tc>
                <a:tc>
                  <a:txBody>
                    <a:bodyPr/>
                    <a:lstStyle/>
                    <a:p>
                      <a:r>
                        <a:rPr lang="es-AR" sz="1900" dirty="0"/>
                        <a:t>Chino Chino Chino Tokio Japón</a:t>
                      </a:r>
                    </a:p>
                  </a:txBody>
                  <a:tcPr marL="121920" marR="121920"/>
                </a:tc>
                <a:tc>
                  <a:txBody>
                    <a:bodyPr/>
                    <a:lstStyle/>
                    <a:p>
                      <a:r>
                        <a:rPr lang="es-AR" sz="1900" dirty="0"/>
                        <a:t>¿?</a:t>
                      </a:r>
                    </a:p>
                  </a:txBody>
                  <a:tcPr marL="121920" marR="12192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3043457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a:t>Clasificador bayesiano ingenuo multinomial</a:t>
            </a:r>
            <a:endParaRPr lang="es-AR" dirty="0"/>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a:bodyPr>
              <a:lstStyle/>
              <a:p>
                <a:r>
                  <a:rPr lang="es-AR" dirty="0"/>
                  <a:t>Previos: la probabilidad de un documento de estar en </a:t>
                </a:r>
                <a:r>
                  <a:rPr lang="es-AR"/>
                  <a:t>cada clase</a:t>
                </a:r>
                <a:br>
                  <a:rPr lang="es-AR"/>
                </a:br>
                <a:endParaRPr lang="es-AR" dirty="0"/>
              </a:p>
              <a:p>
                <a:pPr marL="0" indent="0" algn="ctr">
                  <a:buNone/>
                </a:pPr>
                <a:r>
                  <a:rPr lang="es-AR" i="1" dirty="0">
                    <a:latin typeface="Cambria Math"/>
                  </a:rPr>
                  <a:t>P(clase)=</a:t>
                </a:r>
                <a14:m>
                  <m:oMath xmlns:m="http://schemas.openxmlformats.org/officeDocument/2006/math">
                    <m:r>
                      <a:rPr lang="es-AR" i="1">
                        <a:latin typeface="Cambria Math"/>
                      </a:rPr>
                      <m:t> </m:t>
                    </m:r>
                    <m:f>
                      <m:fPr>
                        <m:ctrlPr>
                          <a:rPr lang="es-AR" i="1">
                            <a:latin typeface="Cambria Math" panose="02040503050406030204" pitchFamily="18" charset="0"/>
                          </a:rPr>
                        </m:ctrlPr>
                      </m:fPr>
                      <m:num>
                        <m:sSub>
                          <m:sSubPr>
                            <m:ctrlPr>
                              <a:rPr lang="es-AR" i="1">
                                <a:latin typeface="Cambria Math" panose="02040503050406030204" pitchFamily="18" charset="0"/>
                              </a:rPr>
                            </m:ctrlPr>
                          </m:sSubPr>
                          <m:e>
                            <m:r>
                              <a:rPr lang="es-AR" i="1">
                                <a:latin typeface="Cambria Math"/>
                              </a:rPr>
                              <m:t>𝑁</m:t>
                            </m:r>
                          </m:e>
                          <m:sub>
                            <m:r>
                              <a:rPr lang="es-AR" i="1">
                                <a:latin typeface="Cambria Math"/>
                              </a:rPr>
                              <m:t>𝑐</m:t>
                            </m:r>
                          </m:sub>
                        </m:sSub>
                      </m:num>
                      <m:den>
                        <m:r>
                          <a:rPr lang="es-AR" i="1">
                            <a:latin typeface="Cambria Math"/>
                          </a:rPr>
                          <m:t>𝑁</m:t>
                        </m:r>
                      </m:den>
                    </m:f>
                  </m:oMath>
                </a14:m>
                <a:endParaRPr lang="es-AR" i="1" dirty="0">
                  <a:latin typeface="Cambria Math"/>
                </a:endParaRPr>
              </a:p>
              <a:p>
                <a:pPr marL="0" indent="0" algn="ctr">
                  <a:buNone/>
                </a:pPr>
                <a:endParaRPr lang="es-AR" i="1" dirty="0">
                  <a:latin typeface="Cambria Math"/>
                </a:endParaRPr>
              </a:p>
              <a:p>
                <a:r>
                  <a:rPr lang="es-AR" dirty="0"/>
                  <a:t>Probabilidades condicionales de cada palabra:</a:t>
                </a:r>
              </a:p>
              <a:p>
                <a:endParaRPr lang="es-AR" i="1" dirty="0">
                  <a:latin typeface="Cambria Math"/>
                </a:endParaRPr>
              </a:p>
              <a:p>
                <a:pPr marL="0" indent="0">
                  <a:buNone/>
                </a:pPr>
                <a:endParaRPr lang="es-AR" sz="2400"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es-AR" sz="2400" i="1">
                          <a:latin typeface="Cambria Math"/>
                        </a:rPr>
                        <m:t>𝑃</m:t>
                      </m:r>
                      <m:d>
                        <m:dPr>
                          <m:ctrlPr>
                            <a:rPr lang="es-AR" sz="2400" i="1">
                              <a:latin typeface="Cambria Math" panose="02040503050406030204" pitchFamily="18" charset="0"/>
                            </a:rPr>
                          </m:ctrlPr>
                        </m:dPr>
                        <m:e>
                          <m:r>
                            <a:rPr lang="es-AR" sz="2400" i="1">
                              <a:latin typeface="Cambria Math"/>
                            </a:rPr>
                            <m:t>𝑝𝑎𝑙𝑎𝑏𝑟𝑎</m:t>
                          </m:r>
                        </m:e>
                        <m:e>
                          <m:r>
                            <a:rPr lang="es-AR" sz="2400" i="1">
                              <a:latin typeface="Cambria Math"/>
                            </a:rPr>
                            <m:t>𝑐𝑙𝑎𝑠𝑒</m:t>
                          </m:r>
                        </m:e>
                      </m:d>
                      <m:r>
                        <a:rPr lang="es-AR" sz="2400" i="1">
                          <a:latin typeface="Cambria Math"/>
                        </a:rPr>
                        <m:t>=</m:t>
                      </m:r>
                      <m:f>
                        <m:fPr>
                          <m:ctrlPr>
                            <a:rPr lang="es-AR" sz="2400" i="1">
                              <a:latin typeface="Cambria Math" panose="02040503050406030204" pitchFamily="18" charset="0"/>
                            </a:rPr>
                          </m:ctrlPr>
                        </m:fPr>
                        <m:num>
                          <m:r>
                            <a:rPr lang="es-AR" sz="2400" i="1">
                              <a:latin typeface="Cambria Math"/>
                            </a:rPr>
                            <m:t>𝑐𝑜𝑛𝑡𝑎𝑟</m:t>
                          </m:r>
                          <m:d>
                            <m:dPr>
                              <m:ctrlPr>
                                <a:rPr lang="es-AR" sz="2400" i="1">
                                  <a:latin typeface="Cambria Math" panose="02040503050406030204" pitchFamily="18" charset="0"/>
                                </a:rPr>
                              </m:ctrlPr>
                            </m:dPr>
                            <m:e>
                              <m:r>
                                <a:rPr lang="es-AR" sz="2400" i="1">
                                  <a:latin typeface="Cambria Math"/>
                                </a:rPr>
                                <m:t>𝑝𝑎𝑙𝑎𝑏𝑟𝑎</m:t>
                              </m:r>
                              <m:r>
                                <a:rPr lang="es-AR" sz="2400" i="1">
                                  <a:latin typeface="Cambria Math"/>
                                </a:rPr>
                                <m:t>,</m:t>
                              </m:r>
                              <m:r>
                                <a:rPr lang="es-AR" sz="2400" i="1">
                                  <a:latin typeface="Cambria Math"/>
                                </a:rPr>
                                <m:t>𝑐𝑙𝑎𝑠𝑒</m:t>
                              </m:r>
                            </m:e>
                          </m:d>
                          <m:r>
                            <a:rPr lang="es-AR" sz="2400" i="1">
                              <a:latin typeface="Cambria Math"/>
                            </a:rPr>
                            <m:t>+1</m:t>
                          </m:r>
                        </m:num>
                        <m:den>
                          <m:r>
                            <a:rPr lang="es-AR" sz="2400" i="1">
                              <a:latin typeface="Cambria Math"/>
                            </a:rPr>
                            <m:t>𝑐𝑜𝑛𝑡𝑎𝑟</m:t>
                          </m:r>
                          <m:d>
                            <m:dPr>
                              <m:ctrlPr>
                                <a:rPr lang="es-AR" sz="2400" i="1">
                                  <a:latin typeface="Cambria Math" panose="02040503050406030204" pitchFamily="18" charset="0"/>
                                </a:rPr>
                              </m:ctrlPr>
                            </m:dPr>
                            <m:e>
                              <m:r>
                                <a:rPr lang="es-AR" sz="2400" i="1">
                                  <a:latin typeface="Cambria Math"/>
                                </a:rPr>
                                <m:t>𝑡𝑜𝑑𝑎𝑠</m:t>
                              </m:r>
                              <m:r>
                                <a:rPr lang="es-AR" sz="2400" i="1">
                                  <a:latin typeface="Cambria Math"/>
                                </a:rPr>
                                <m:t> </m:t>
                              </m:r>
                              <m:r>
                                <a:rPr lang="es-AR" sz="2400" i="1">
                                  <a:latin typeface="Cambria Math"/>
                                </a:rPr>
                                <m:t>𝑙𝑎𝑠</m:t>
                              </m:r>
                              <m:r>
                                <a:rPr lang="es-AR" sz="2400" i="1">
                                  <a:latin typeface="Cambria Math"/>
                                </a:rPr>
                                <m:t> </m:t>
                              </m:r>
                              <m:r>
                                <a:rPr lang="es-AR" sz="2400" i="1">
                                  <a:latin typeface="Cambria Math"/>
                                </a:rPr>
                                <m:t>𝑝𝑎𝑙𝑎𝑏𝑟𝑎𝑠</m:t>
                              </m:r>
                              <m:r>
                                <a:rPr lang="es-ES" sz="2400" i="1">
                                  <a:latin typeface="Cambria Math" panose="02040503050406030204" pitchFamily="18" charset="0"/>
                                </a:rPr>
                                <m:t>, </m:t>
                              </m:r>
                              <m:r>
                                <a:rPr lang="es-ES" sz="2400" i="1">
                                  <a:latin typeface="Cambria Math" panose="02040503050406030204" pitchFamily="18" charset="0"/>
                                </a:rPr>
                                <m:t>𝑐𝑙𝑎𝑠𝑒</m:t>
                              </m:r>
                            </m:e>
                          </m:d>
                          <m:r>
                            <a:rPr lang="es-AR" sz="2400" i="1">
                              <a:latin typeface="Cambria Math"/>
                            </a:rPr>
                            <m:t>+</m:t>
                          </m:r>
                          <m:r>
                            <a:rPr lang="es-AR" sz="2400" i="1">
                              <a:latin typeface="Cambria Math"/>
                            </a:rPr>
                            <m:t>𝑣𝑜𝑐𝑎𝑏</m:t>
                          </m:r>
                          <m:r>
                            <a:rPr lang="es-ES" sz="2400" i="1">
                              <a:latin typeface="Cambria Math" panose="02040503050406030204" pitchFamily="18" charset="0"/>
                            </a:rPr>
                            <m:t>. </m:t>
                          </m:r>
                          <m:r>
                            <a:rPr lang="es-ES" sz="2400" i="1">
                              <a:latin typeface="Cambria Math" panose="02040503050406030204" pitchFamily="18" charset="0"/>
                            </a:rPr>
                            <m:t>𝑡𝑜𝑡𝑎𝑙</m:t>
                          </m:r>
                        </m:den>
                      </m:f>
                    </m:oMath>
                  </m:oMathPara>
                </a14:m>
                <a:endParaRPr lang="es-AR" sz="2400" dirty="0"/>
              </a:p>
              <a:p>
                <a:endParaRPr lang="es-AR" sz="2400" i="1" dirty="0">
                  <a:latin typeface="Cambria Math"/>
                </a:endParaRPr>
              </a:p>
              <a:p>
                <a:endParaRPr lang="es-AR" sz="24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a:blip r:embed="rId3"/>
                <a:stretch>
                  <a:fillRect l="-1043" t="-2028"/>
                </a:stretch>
              </a:blipFill>
            </p:spPr>
            <p:txBody>
              <a:bodyPr/>
              <a:lstStyle/>
              <a:p>
                <a:r>
                  <a:rPr lang="es-ES">
                    <a:noFill/>
                  </a:rPr>
                  <a:t> </a:t>
                </a:r>
              </a:p>
            </p:txBody>
          </p:sp>
        </mc:Fallback>
      </mc:AlternateContent>
    </p:spTree>
    <p:extLst>
      <p:ext uri="{BB962C8B-B14F-4D97-AF65-F5344CB8AC3E}">
        <p14:creationId xmlns:p14="http://schemas.microsoft.com/office/powerpoint/2010/main" val="21379945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a:t>Clasificador bayesiano ingenuo multinomial</a:t>
            </a:r>
            <a:endParaRPr lang="es-AR" dirty="0"/>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numCol="1">
                <a:normAutofit fontScale="92500" lnSpcReduction="20000"/>
              </a:bodyPr>
              <a:lstStyle/>
              <a:p>
                <a:pPr marL="0" indent="0">
                  <a:buNone/>
                </a:pPr>
                <a:r>
                  <a:rPr lang="es-AR" dirty="0"/>
                  <a:t>Previos: </a:t>
                </a:r>
                <a14:m>
                  <m:oMath xmlns:m="http://schemas.openxmlformats.org/officeDocument/2006/math">
                    <m:r>
                      <a:rPr lang="es-AR" b="0" i="1" smtClean="0">
                        <a:latin typeface="Cambria Math"/>
                      </a:rPr>
                      <m:t>𝑃</m:t>
                    </m:r>
                    <m:d>
                      <m:dPr>
                        <m:ctrlPr>
                          <a:rPr lang="es-AR" b="0" i="1" smtClean="0">
                            <a:latin typeface="Cambria Math" panose="02040503050406030204" pitchFamily="18" charset="0"/>
                          </a:rPr>
                        </m:ctrlPr>
                      </m:dPr>
                      <m:e>
                        <m:r>
                          <a:rPr lang="es-AR" b="0" i="1" smtClean="0">
                            <a:latin typeface="Cambria Math"/>
                          </a:rPr>
                          <m:t>𝑐</m:t>
                        </m:r>
                      </m:e>
                    </m:d>
                    <m:r>
                      <a:rPr lang="es-AR" b="0" i="1" smtClean="0">
                        <a:latin typeface="Cambria Math"/>
                      </a:rPr>
                      <m:t>=</m:t>
                    </m:r>
                    <m:f>
                      <m:fPr>
                        <m:ctrlPr>
                          <a:rPr lang="es-AR" b="0" i="1" smtClean="0">
                            <a:latin typeface="Cambria Math" panose="02040503050406030204" pitchFamily="18" charset="0"/>
                          </a:rPr>
                        </m:ctrlPr>
                      </m:fPr>
                      <m:num>
                        <m:r>
                          <a:rPr lang="es-AR" b="0" i="1" smtClean="0">
                            <a:latin typeface="Cambria Math"/>
                          </a:rPr>
                          <m:t>3</m:t>
                        </m:r>
                      </m:num>
                      <m:den>
                        <m:r>
                          <a:rPr lang="es-AR" b="0" i="1" smtClean="0">
                            <a:latin typeface="Cambria Math"/>
                          </a:rPr>
                          <m:t>4</m:t>
                        </m:r>
                      </m:den>
                    </m:f>
                  </m:oMath>
                </a14:m>
                <a:r>
                  <a:rPr lang="es-AR" dirty="0"/>
                  <a:t>	</a:t>
                </a:r>
                <a14:m>
                  <m:oMath xmlns:m="http://schemas.openxmlformats.org/officeDocument/2006/math">
                    <m:r>
                      <a:rPr lang="es-AR" b="0" i="1" smtClean="0">
                        <a:latin typeface="Cambria Math"/>
                      </a:rPr>
                      <m:t>𝑃</m:t>
                    </m:r>
                    <m:d>
                      <m:dPr>
                        <m:ctrlPr>
                          <a:rPr lang="es-AR" b="0" i="1" smtClean="0">
                            <a:latin typeface="Cambria Math" panose="02040503050406030204" pitchFamily="18" charset="0"/>
                          </a:rPr>
                        </m:ctrlPr>
                      </m:dPr>
                      <m:e>
                        <m:r>
                          <a:rPr lang="es-AR" b="0" i="1" smtClean="0">
                            <a:latin typeface="Cambria Math"/>
                          </a:rPr>
                          <m:t>𝑗</m:t>
                        </m:r>
                      </m:e>
                    </m:d>
                    <m:r>
                      <a:rPr lang="es-AR" b="0" i="1" smtClean="0">
                        <a:latin typeface="Cambria Math"/>
                      </a:rPr>
                      <m:t>=</m:t>
                    </m:r>
                    <m:f>
                      <m:fPr>
                        <m:ctrlPr>
                          <a:rPr lang="es-AR" b="0" i="1" smtClean="0">
                            <a:latin typeface="Cambria Math" panose="02040503050406030204" pitchFamily="18" charset="0"/>
                          </a:rPr>
                        </m:ctrlPr>
                      </m:fPr>
                      <m:num>
                        <m:r>
                          <a:rPr lang="es-AR" b="0" i="1" smtClean="0">
                            <a:latin typeface="Cambria Math"/>
                          </a:rPr>
                          <m:t>1</m:t>
                        </m:r>
                      </m:num>
                      <m:den>
                        <m:r>
                          <a:rPr lang="es-AR" b="0" i="1" smtClean="0">
                            <a:latin typeface="Cambria Math"/>
                          </a:rPr>
                          <m:t>4</m:t>
                        </m:r>
                      </m:den>
                    </m:f>
                  </m:oMath>
                </a14:m>
                <a:endParaRPr lang="es-AR" dirty="0"/>
              </a:p>
              <a:p>
                <a:pPr marL="0" indent="0">
                  <a:buNone/>
                </a:pPr>
                <a:r>
                  <a:rPr lang="es-AR" dirty="0"/>
                  <a:t>Probabilidades condicionales:</a:t>
                </a:r>
              </a:p>
              <a:p>
                <a14:m>
                  <m:oMath xmlns:m="http://schemas.openxmlformats.org/officeDocument/2006/math">
                    <m:r>
                      <a:rPr lang="es-AR" i="1">
                        <a:latin typeface="Cambria Math"/>
                      </a:rPr>
                      <m:t>𝑃</m:t>
                    </m:r>
                    <m:d>
                      <m:dPr>
                        <m:ctrlPr>
                          <a:rPr lang="es-AR" i="1">
                            <a:latin typeface="Cambria Math" panose="02040503050406030204" pitchFamily="18" charset="0"/>
                          </a:rPr>
                        </m:ctrlPr>
                      </m:dPr>
                      <m:e>
                        <m:r>
                          <a:rPr lang="es-AR" b="0" i="1" smtClean="0">
                            <a:latin typeface="Cambria Math"/>
                          </a:rPr>
                          <m:t>𝐶h𝑖𝑛𝑜</m:t>
                        </m:r>
                        <m:r>
                          <a:rPr lang="es-AR" b="0" i="1" smtClean="0">
                            <a:latin typeface="Cambria Math"/>
                          </a:rPr>
                          <m:t>|</m:t>
                        </m:r>
                        <m:r>
                          <a:rPr lang="es-AR" b="0" i="1" smtClean="0">
                            <a:latin typeface="Cambria Math"/>
                          </a:rPr>
                          <m:t>𝑐</m:t>
                        </m:r>
                      </m:e>
                    </m:d>
                    <m:r>
                      <a:rPr lang="es-AR" b="0" i="1" smtClean="0">
                        <a:latin typeface="Cambria Math"/>
                      </a:rPr>
                      <m:t>=</m:t>
                    </m:r>
                    <m:f>
                      <m:fPr>
                        <m:ctrlPr>
                          <a:rPr lang="es-AR" b="0" i="1" smtClean="0">
                            <a:latin typeface="Cambria Math" panose="02040503050406030204" pitchFamily="18" charset="0"/>
                          </a:rPr>
                        </m:ctrlPr>
                      </m:fPr>
                      <m:num>
                        <m:r>
                          <a:rPr lang="es-AR" b="0" i="1" smtClean="0">
                            <a:latin typeface="Cambria Math"/>
                          </a:rPr>
                          <m:t>(5+1)</m:t>
                        </m:r>
                      </m:num>
                      <m:den>
                        <m:r>
                          <a:rPr lang="es-AR" b="0" i="1" smtClean="0">
                            <a:latin typeface="Cambria Math"/>
                          </a:rPr>
                          <m:t>(8+6)</m:t>
                        </m:r>
                      </m:den>
                    </m:f>
                    <m:r>
                      <a:rPr lang="es-AR" b="0" i="1" smtClean="0">
                        <a:latin typeface="Cambria Math"/>
                      </a:rPr>
                      <m:t>=3/7</m:t>
                    </m:r>
                  </m:oMath>
                </a14:m>
                <a:endParaRPr lang="es-AR" dirty="0"/>
              </a:p>
              <a:p>
                <a14:m>
                  <m:oMath xmlns:m="http://schemas.openxmlformats.org/officeDocument/2006/math">
                    <m:r>
                      <a:rPr lang="es-AR" i="1">
                        <a:latin typeface="Cambria Math"/>
                      </a:rPr>
                      <m:t>𝑃</m:t>
                    </m:r>
                    <m:d>
                      <m:dPr>
                        <m:ctrlPr>
                          <a:rPr lang="es-AR" i="1">
                            <a:latin typeface="Cambria Math" panose="02040503050406030204" pitchFamily="18" charset="0"/>
                          </a:rPr>
                        </m:ctrlPr>
                      </m:dPr>
                      <m:e>
                        <m:r>
                          <a:rPr lang="es-AR" b="0" i="1" smtClean="0">
                            <a:latin typeface="Cambria Math"/>
                          </a:rPr>
                          <m:t>𝑇𝑜𝑘𝑖𝑜</m:t>
                        </m:r>
                        <m:r>
                          <a:rPr lang="es-AR" i="1">
                            <a:latin typeface="Cambria Math"/>
                          </a:rPr>
                          <m:t>|</m:t>
                        </m:r>
                        <m:r>
                          <a:rPr lang="es-AR" i="1">
                            <a:latin typeface="Cambria Math"/>
                          </a:rPr>
                          <m:t>𝑐</m:t>
                        </m:r>
                      </m:e>
                    </m:d>
                    <m:r>
                      <a:rPr lang="es-AR" i="1">
                        <a:latin typeface="Cambria Math"/>
                      </a:rPr>
                      <m:t>=</m:t>
                    </m:r>
                    <m:f>
                      <m:fPr>
                        <m:ctrlPr>
                          <a:rPr lang="es-AR" i="1">
                            <a:latin typeface="Cambria Math" panose="02040503050406030204" pitchFamily="18" charset="0"/>
                          </a:rPr>
                        </m:ctrlPr>
                      </m:fPr>
                      <m:num>
                        <m:r>
                          <a:rPr lang="es-AR" i="1">
                            <a:latin typeface="Cambria Math"/>
                          </a:rPr>
                          <m:t>(</m:t>
                        </m:r>
                        <m:r>
                          <a:rPr lang="es-AR" b="0" i="1" smtClean="0">
                            <a:latin typeface="Cambria Math"/>
                          </a:rPr>
                          <m:t>0</m:t>
                        </m:r>
                        <m:r>
                          <a:rPr lang="es-AR" i="1">
                            <a:latin typeface="Cambria Math"/>
                          </a:rPr>
                          <m:t>+1)</m:t>
                        </m:r>
                      </m:num>
                      <m:den>
                        <m:r>
                          <a:rPr lang="es-AR" i="1">
                            <a:latin typeface="Cambria Math"/>
                          </a:rPr>
                          <m:t>(8+6)</m:t>
                        </m:r>
                      </m:den>
                    </m:f>
                    <m:r>
                      <a:rPr lang="es-AR" i="1">
                        <a:latin typeface="Cambria Math"/>
                      </a:rPr>
                      <m:t>=</m:t>
                    </m:r>
                    <m:r>
                      <a:rPr lang="es-AR" b="0" i="1" smtClean="0">
                        <a:latin typeface="Cambria Math"/>
                      </a:rPr>
                      <m:t>1</m:t>
                    </m:r>
                    <m:r>
                      <a:rPr lang="es-AR" i="1">
                        <a:latin typeface="Cambria Math"/>
                      </a:rPr>
                      <m:t>/</m:t>
                    </m:r>
                    <m:r>
                      <a:rPr lang="es-AR" b="0" i="1" smtClean="0">
                        <a:latin typeface="Cambria Math"/>
                      </a:rPr>
                      <m:t>1</m:t>
                    </m:r>
                  </m:oMath>
                </a14:m>
                <a:r>
                  <a:rPr lang="es-AR" dirty="0"/>
                  <a:t>4</a:t>
                </a:r>
              </a:p>
              <a:p>
                <a14:m>
                  <m:oMath xmlns:m="http://schemas.openxmlformats.org/officeDocument/2006/math">
                    <m:r>
                      <a:rPr lang="es-AR" i="1">
                        <a:latin typeface="Cambria Math"/>
                      </a:rPr>
                      <m:t>𝑃</m:t>
                    </m:r>
                    <m:d>
                      <m:dPr>
                        <m:ctrlPr>
                          <a:rPr lang="es-AR" i="1">
                            <a:latin typeface="Cambria Math" panose="02040503050406030204" pitchFamily="18" charset="0"/>
                          </a:rPr>
                        </m:ctrlPr>
                      </m:dPr>
                      <m:e>
                        <m:r>
                          <a:rPr lang="es-AR" b="0" i="1" smtClean="0">
                            <a:latin typeface="Cambria Math"/>
                          </a:rPr>
                          <m:t>𝐽𝑎𝑝</m:t>
                        </m:r>
                        <m:r>
                          <a:rPr lang="es-AR" b="0" i="1" smtClean="0">
                            <a:latin typeface="Cambria Math"/>
                          </a:rPr>
                          <m:t>ó</m:t>
                        </m:r>
                        <m:r>
                          <a:rPr lang="es-AR" b="0" i="1" smtClean="0">
                            <a:latin typeface="Cambria Math"/>
                          </a:rPr>
                          <m:t>𝑛</m:t>
                        </m:r>
                        <m:r>
                          <a:rPr lang="es-AR" i="1">
                            <a:latin typeface="Cambria Math"/>
                          </a:rPr>
                          <m:t>|</m:t>
                        </m:r>
                        <m:r>
                          <a:rPr lang="es-AR" i="1">
                            <a:latin typeface="Cambria Math"/>
                          </a:rPr>
                          <m:t>𝑐</m:t>
                        </m:r>
                      </m:e>
                    </m:d>
                    <m:r>
                      <a:rPr lang="es-AR" i="1">
                        <a:latin typeface="Cambria Math"/>
                      </a:rPr>
                      <m:t>=</m:t>
                    </m:r>
                    <m:f>
                      <m:fPr>
                        <m:ctrlPr>
                          <a:rPr lang="es-AR" i="1">
                            <a:latin typeface="Cambria Math" panose="02040503050406030204" pitchFamily="18" charset="0"/>
                          </a:rPr>
                        </m:ctrlPr>
                      </m:fPr>
                      <m:num>
                        <m:r>
                          <a:rPr lang="es-AR" i="1">
                            <a:latin typeface="Cambria Math"/>
                          </a:rPr>
                          <m:t>(</m:t>
                        </m:r>
                        <m:r>
                          <a:rPr lang="es-AR" b="0" i="1" smtClean="0">
                            <a:latin typeface="Cambria Math"/>
                          </a:rPr>
                          <m:t>0</m:t>
                        </m:r>
                        <m:r>
                          <a:rPr lang="es-AR" i="1">
                            <a:latin typeface="Cambria Math"/>
                          </a:rPr>
                          <m:t>+1)</m:t>
                        </m:r>
                      </m:num>
                      <m:den>
                        <m:r>
                          <a:rPr lang="es-AR" i="1">
                            <a:latin typeface="Cambria Math"/>
                          </a:rPr>
                          <m:t>(8+6)</m:t>
                        </m:r>
                      </m:den>
                    </m:f>
                    <m:r>
                      <a:rPr lang="es-AR" i="1">
                        <a:latin typeface="Cambria Math"/>
                      </a:rPr>
                      <m:t>=</m:t>
                    </m:r>
                    <m:r>
                      <a:rPr lang="es-AR" b="0" i="1" smtClean="0">
                        <a:latin typeface="Cambria Math"/>
                      </a:rPr>
                      <m:t>1</m:t>
                    </m:r>
                    <m:r>
                      <a:rPr lang="es-AR" i="1">
                        <a:latin typeface="Cambria Math"/>
                      </a:rPr>
                      <m:t>/</m:t>
                    </m:r>
                    <m:r>
                      <a:rPr lang="es-AR" b="0" i="1" smtClean="0">
                        <a:latin typeface="Cambria Math"/>
                      </a:rPr>
                      <m:t>1</m:t>
                    </m:r>
                  </m:oMath>
                </a14:m>
                <a:r>
                  <a:rPr lang="es-AR" dirty="0"/>
                  <a:t>4</a:t>
                </a:r>
              </a:p>
              <a:p>
                <a14:m>
                  <m:oMath xmlns:m="http://schemas.openxmlformats.org/officeDocument/2006/math">
                    <m:r>
                      <a:rPr lang="es-AR" i="1">
                        <a:latin typeface="Cambria Math"/>
                      </a:rPr>
                      <m:t>𝑃</m:t>
                    </m:r>
                    <m:d>
                      <m:dPr>
                        <m:ctrlPr>
                          <a:rPr lang="es-AR" i="1">
                            <a:latin typeface="Cambria Math" panose="02040503050406030204" pitchFamily="18" charset="0"/>
                          </a:rPr>
                        </m:ctrlPr>
                      </m:dPr>
                      <m:e>
                        <m:r>
                          <a:rPr lang="es-AR" b="0" i="1" smtClean="0">
                            <a:latin typeface="Cambria Math"/>
                          </a:rPr>
                          <m:t>𝐶</m:t>
                        </m:r>
                        <m:r>
                          <a:rPr lang="es-AR" i="1">
                            <a:latin typeface="Cambria Math"/>
                          </a:rPr>
                          <m:t>h𝑖𝑛𝑜</m:t>
                        </m:r>
                        <m:r>
                          <a:rPr lang="es-AR" i="1">
                            <a:latin typeface="Cambria Math"/>
                          </a:rPr>
                          <m:t>|</m:t>
                        </m:r>
                        <m:r>
                          <a:rPr lang="es-AR" b="0" i="1" smtClean="0">
                            <a:latin typeface="Cambria Math"/>
                          </a:rPr>
                          <m:t>𝑗</m:t>
                        </m:r>
                      </m:e>
                    </m:d>
                    <m:r>
                      <a:rPr lang="es-AR" i="1">
                        <a:latin typeface="Cambria Math"/>
                      </a:rPr>
                      <m:t>=</m:t>
                    </m:r>
                    <m:f>
                      <m:fPr>
                        <m:ctrlPr>
                          <a:rPr lang="es-AR" i="1">
                            <a:latin typeface="Cambria Math" panose="02040503050406030204" pitchFamily="18" charset="0"/>
                          </a:rPr>
                        </m:ctrlPr>
                      </m:fPr>
                      <m:num>
                        <m:r>
                          <a:rPr lang="es-AR" i="1">
                            <a:latin typeface="Cambria Math"/>
                          </a:rPr>
                          <m:t>(</m:t>
                        </m:r>
                        <m:r>
                          <a:rPr lang="es-AR" b="0" i="1" smtClean="0">
                            <a:latin typeface="Cambria Math"/>
                          </a:rPr>
                          <m:t>1</m:t>
                        </m:r>
                        <m:r>
                          <a:rPr lang="es-AR" i="1">
                            <a:latin typeface="Cambria Math"/>
                          </a:rPr>
                          <m:t>+1)</m:t>
                        </m:r>
                      </m:num>
                      <m:den>
                        <m:r>
                          <a:rPr lang="es-AR" i="1">
                            <a:latin typeface="Cambria Math"/>
                          </a:rPr>
                          <m:t>(</m:t>
                        </m:r>
                        <m:r>
                          <a:rPr lang="es-AR" b="0" i="1" smtClean="0">
                            <a:latin typeface="Cambria Math"/>
                          </a:rPr>
                          <m:t>3</m:t>
                        </m:r>
                        <m:r>
                          <a:rPr lang="es-AR" i="1">
                            <a:latin typeface="Cambria Math"/>
                          </a:rPr>
                          <m:t>+6)</m:t>
                        </m:r>
                      </m:den>
                    </m:f>
                    <m:r>
                      <a:rPr lang="es-AR" i="1">
                        <a:latin typeface="Cambria Math"/>
                      </a:rPr>
                      <m:t>=</m:t>
                    </m:r>
                    <m:r>
                      <a:rPr lang="es-AR" b="0" i="1" smtClean="0">
                        <a:latin typeface="Cambria Math"/>
                      </a:rPr>
                      <m:t>2</m:t>
                    </m:r>
                    <m:r>
                      <a:rPr lang="es-AR" i="1">
                        <a:latin typeface="Cambria Math"/>
                      </a:rPr>
                      <m:t>/</m:t>
                    </m:r>
                    <m:r>
                      <a:rPr lang="es-AR" b="0" i="1" smtClean="0">
                        <a:latin typeface="Cambria Math"/>
                      </a:rPr>
                      <m:t>9</m:t>
                    </m:r>
                  </m:oMath>
                </a14:m>
                <a:endParaRPr lang="es-AR" dirty="0"/>
              </a:p>
              <a:p>
                <a14:m>
                  <m:oMath xmlns:m="http://schemas.openxmlformats.org/officeDocument/2006/math">
                    <m:r>
                      <a:rPr lang="es-AR" i="1">
                        <a:latin typeface="Cambria Math"/>
                      </a:rPr>
                      <m:t>𝑃</m:t>
                    </m:r>
                    <m:d>
                      <m:dPr>
                        <m:ctrlPr>
                          <a:rPr lang="es-AR" i="1">
                            <a:latin typeface="Cambria Math" panose="02040503050406030204" pitchFamily="18" charset="0"/>
                          </a:rPr>
                        </m:ctrlPr>
                      </m:dPr>
                      <m:e>
                        <m:r>
                          <a:rPr lang="es-AR" b="0" i="1" smtClean="0">
                            <a:latin typeface="Cambria Math"/>
                          </a:rPr>
                          <m:t>𝑇𝑜𝑘𝑖𝑜</m:t>
                        </m:r>
                        <m:r>
                          <a:rPr lang="es-AR" i="1">
                            <a:latin typeface="Cambria Math"/>
                          </a:rPr>
                          <m:t>|</m:t>
                        </m:r>
                        <m:r>
                          <a:rPr lang="es-AR" b="0" i="1" smtClean="0">
                            <a:latin typeface="Cambria Math"/>
                          </a:rPr>
                          <m:t>𝑗</m:t>
                        </m:r>
                      </m:e>
                    </m:d>
                    <m:r>
                      <a:rPr lang="es-AR" i="1">
                        <a:latin typeface="Cambria Math"/>
                      </a:rPr>
                      <m:t>=</m:t>
                    </m:r>
                    <m:f>
                      <m:fPr>
                        <m:ctrlPr>
                          <a:rPr lang="es-AR" i="1">
                            <a:latin typeface="Cambria Math" panose="02040503050406030204" pitchFamily="18" charset="0"/>
                          </a:rPr>
                        </m:ctrlPr>
                      </m:fPr>
                      <m:num>
                        <m:r>
                          <a:rPr lang="es-AR" i="1">
                            <a:latin typeface="Cambria Math"/>
                          </a:rPr>
                          <m:t>(1+1)</m:t>
                        </m:r>
                      </m:num>
                      <m:den>
                        <m:r>
                          <a:rPr lang="es-AR" i="1">
                            <a:latin typeface="Cambria Math"/>
                          </a:rPr>
                          <m:t>(3+6)</m:t>
                        </m:r>
                      </m:den>
                    </m:f>
                    <m:r>
                      <a:rPr lang="es-AR" i="1">
                        <a:latin typeface="Cambria Math"/>
                      </a:rPr>
                      <m:t>=2/9</m:t>
                    </m:r>
                  </m:oMath>
                </a14:m>
                <a:endParaRPr lang="es-AR" dirty="0"/>
              </a:p>
              <a:p>
                <a14:m>
                  <m:oMath xmlns:m="http://schemas.openxmlformats.org/officeDocument/2006/math">
                    <m:r>
                      <a:rPr lang="es-AR" i="1">
                        <a:latin typeface="Cambria Math"/>
                      </a:rPr>
                      <m:t>𝑃</m:t>
                    </m:r>
                    <m:d>
                      <m:dPr>
                        <m:ctrlPr>
                          <a:rPr lang="es-AR" i="1">
                            <a:latin typeface="Cambria Math" panose="02040503050406030204" pitchFamily="18" charset="0"/>
                          </a:rPr>
                        </m:ctrlPr>
                      </m:dPr>
                      <m:e>
                        <m:r>
                          <a:rPr lang="es-AR" b="0" i="1" smtClean="0">
                            <a:latin typeface="Cambria Math"/>
                          </a:rPr>
                          <m:t>𝐽𝑎𝑝</m:t>
                        </m:r>
                        <m:r>
                          <a:rPr lang="es-AR" b="0" i="1" smtClean="0">
                            <a:latin typeface="Cambria Math"/>
                          </a:rPr>
                          <m:t>ó</m:t>
                        </m:r>
                        <m:r>
                          <a:rPr lang="es-AR" b="0" i="1" smtClean="0">
                            <a:latin typeface="Cambria Math"/>
                          </a:rPr>
                          <m:t>𝑛</m:t>
                        </m:r>
                        <m:r>
                          <a:rPr lang="es-AR" i="1">
                            <a:latin typeface="Cambria Math"/>
                          </a:rPr>
                          <m:t>|</m:t>
                        </m:r>
                        <m:r>
                          <a:rPr lang="es-AR" b="0" i="1" smtClean="0">
                            <a:latin typeface="Cambria Math"/>
                          </a:rPr>
                          <m:t>𝑗</m:t>
                        </m:r>
                      </m:e>
                    </m:d>
                    <m:r>
                      <a:rPr lang="es-AR" i="1">
                        <a:latin typeface="Cambria Math"/>
                      </a:rPr>
                      <m:t>=</m:t>
                    </m:r>
                    <m:f>
                      <m:fPr>
                        <m:ctrlPr>
                          <a:rPr lang="es-AR" i="1">
                            <a:latin typeface="Cambria Math" panose="02040503050406030204" pitchFamily="18" charset="0"/>
                          </a:rPr>
                        </m:ctrlPr>
                      </m:fPr>
                      <m:num>
                        <m:r>
                          <a:rPr lang="es-AR" i="1">
                            <a:latin typeface="Cambria Math"/>
                          </a:rPr>
                          <m:t>(1+1)</m:t>
                        </m:r>
                      </m:num>
                      <m:den>
                        <m:r>
                          <a:rPr lang="es-AR" i="1">
                            <a:latin typeface="Cambria Math"/>
                          </a:rPr>
                          <m:t>(3+6)</m:t>
                        </m:r>
                      </m:den>
                    </m:f>
                    <m:r>
                      <a:rPr lang="es-AR" i="1">
                        <a:latin typeface="Cambria Math"/>
                      </a:rPr>
                      <m:t>=2/9</m:t>
                    </m:r>
                  </m:oMath>
                </a14:m>
                <a:endParaRPr lang="es-AR" dirty="0"/>
              </a:p>
              <a:p>
                <a:pPr marL="0" indent="0">
                  <a:buNone/>
                </a:pPr>
                <a:endParaRPr lang="es-AR" dirty="0"/>
              </a:p>
              <a:p>
                <a:pPr marL="0" indent="0">
                  <a:buNone/>
                </a:pPr>
                <a:endParaRPr lang="es-AR" dirty="0"/>
              </a:p>
              <a:p>
                <a:pPr marL="0" indent="0">
                  <a:buNone/>
                </a:pPr>
                <a:endParaRPr lang="es-AR" dirty="0"/>
              </a:p>
              <a:p>
                <a:pPr marL="0" indent="0">
                  <a:buNone/>
                </a:pPr>
                <a:endParaRPr lang="es-AR" dirty="0"/>
              </a:p>
              <a:p>
                <a:pPr marL="0" indent="0">
                  <a:buNone/>
                </a:pPr>
                <a:endParaRPr lang="es-AR" dirty="0"/>
              </a:p>
              <a:p>
                <a:pPr marL="0" indent="0">
                  <a:buNone/>
                </a:pPr>
                <a:endParaRPr lang="es-AR" dirty="0"/>
              </a:p>
              <a:p>
                <a:pPr marL="0" indent="0">
                  <a:buNone/>
                </a:pPr>
                <a:endParaRPr lang="es-AR" dirty="0"/>
              </a:p>
              <a:p>
                <a:pPr marL="0" indent="0">
                  <a:buNone/>
                </a:pPr>
                <a:endParaRPr lang="es-AR" dirty="0"/>
              </a:p>
              <a:p>
                <a:pPr marL="0" indent="0">
                  <a:buNone/>
                </a:pPr>
                <a:endParaRPr lang="es-AR" dirty="0"/>
              </a:p>
              <a:p>
                <a:pPr marL="0" indent="0">
                  <a:buNone/>
                </a:pPr>
                <a:endParaRPr lang="es-AR" dirty="0"/>
              </a:p>
              <a:p>
                <a:endParaRPr lang="es-AR" dirty="0"/>
              </a:p>
              <a:p>
                <a:endParaRPr lang="es-AR" dirty="0"/>
              </a:p>
              <a:p>
                <a:endParaRPr lang="es-AR" dirty="0"/>
              </a:p>
              <a:p>
                <a:endParaRPr lang="es-AR" dirty="0"/>
              </a:p>
              <a:p>
                <a:endParaRPr lang="es-AR" dirty="0"/>
              </a:p>
              <a:p>
                <a:endParaRPr lang="es-AR" dirty="0"/>
              </a:p>
              <a:p>
                <a:endParaRPr lang="es-AR" dirty="0"/>
              </a:p>
              <a:p>
                <a:endParaRPr lang="es-AR" dirty="0"/>
              </a:p>
              <a:p>
                <a:endParaRPr lang="es-AR"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2"/>
                <a:stretch>
                  <a:fillRect l="-889" t="-809"/>
                </a:stretch>
              </a:blipFill>
            </p:spPr>
            <p:txBody>
              <a:bodyPr/>
              <a:lstStyle/>
              <a:p>
                <a:r>
                  <a:rPr lang="es-AR">
                    <a:noFill/>
                  </a:rPr>
                  <a:t> </a:t>
                </a:r>
              </a:p>
            </p:txBody>
          </p:sp>
        </mc:Fallback>
      </mc:AlternateContent>
    </p:spTree>
    <p:extLst>
      <p:ext uri="{BB962C8B-B14F-4D97-AF65-F5344CB8AC3E}">
        <p14:creationId xmlns:p14="http://schemas.microsoft.com/office/powerpoint/2010/main" val="3130531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a:t>Clasificador bayesiano ingenuo multinomial</a:t>
            </a:r>
            <a:endParaRPr lang="es-AR" dirty="0"/>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numCol="1">
                <a:normAutofit fontScale="92500" lnSpcReduction="20000"/>
              </a:bodyPr>
              <a:lstStyle/>
              <a:p>
                <a:pPr marL="0" indent="0">
                  <a:buNone/>
                </a:pPr>
                <a:r>
                  <a:rPr lang="es-AR" dirty="0"/>
                  <a:t>Para el documento de prueba:</a:t>
                </a:r>
              </a:p>
              <a:p>
                <a:pPr marL="0" indent="0">
                  <a:buNone/>
                </a:pPr>
                <a:r>
                  <a:rPr lang="es-AR" dirty="0"/>
                  <a:t>“Chino Chino Chino Tokio Japón”</a:t>
                </a:r>
              </a:p>
              <a:p>
                <a:pPr marL="0" indent="0">
                  <a:buNone/>
                </a:pPr>
                <a:endParaRPr lang="es-AR" dirty="0"/>
              </a:p>
              <a:p>
                <a:pPr marL="0" indent="0">
                  <a:buNone/>
                </a:pPr>
                <a14:m>
                  <m:oMathPara xmlns:m="http://schemas.openxmlformats.org/officeDocument/2006/math">
                    <m:oMathParaPr>
                      <m:jc m:val="centerGroup"/>
                    </m:oMathParaPr>
                    <m:oMath xmlns:m="http://schemas.openxmlformats.org/officeDocument/2006/math">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𝑦</m:t>
                          </m:r>
                        </m:e>
                      </m:acc>
                      <m:r>
                        <a:rPr lang="es-AR" b="0" i="1" smtClean="0">
                          <a:latin typeface="Cambria Math"/>
                        </a:rPr>
                        <m:t>=</m:t>
                      </m:r>
                      <m:r>
                        <a:rPr lang="es-AR" b="0" i="1" smtClean="0">
                          <a:latin typeface="Cambria Math"/>
                        </a:rPr>
                        <m:t>𝑎𝑟𝑔𝑚𝑎𝑥</m:t>
                      </m:r>
                      <m:r>
                        <a:rPr lang="es-AR" b="0" i="1" smtClean="0">
                          <a:latin typeface="Cambria Math"/>
                        </a:rPr>
                        <m:t> </m:t>
                      </m:r>
                      <m:r>
                        <a:rPr lang="es-AR" b="0" i="1" smtClean="0">
                          <a:latin typeface="Cambria Math"/>
                        </a:rPr>
                        <m:t>𝑃</m:t>
                      </m:r>
                      <m:r>
                        <a:rPr lang="es-AR" b="0" i="1" smtClean="0">
                          <a:latin typeface="Cambria Math"/>
                        </a:rPr>
                        <m:t>(</m:t>
                      </m:r>
                      <m:sSub>
                        <m:sSubPr>
                          <m:ctrlPr>
                            <a:rPr lang="es-AR" b="0" i="1" smtClean="0">
                              <a:latin typeface="Cambria Math" panose="02040503050406030204" pitchFamily="18" charset="0"/>
                            </a:rPr>
                          </m:ctrlPr>
                        </m:sSubPr>
                        <m:e>
                          <m:r>
                            <a:rPr lang="es-AR" b="0" i="1" smtClean="0">
                              <a:latin typeface="Cambria Math"/>
                            </a:rPr>
                            <m:t>𝐶</m:t>
                          </m:r>
                        </m:e>
                        <m:sub>
                          <m:r>
                            <a:rPr lang="es-AR" b="0" i="1" smtClean="0">
                              <a:latin typeface="Cambria Math"/>
                            </a:rPr>
                            <m:t>𝑖</m:t>
                          </m:r>
                        </m:sub>
                      </m:sSub>
                      <m:r>
                        <a:rPr lang="es-AR" b="0" i="1" smtClean="0">
                          <a:latin typeface="Cambria Math"/>
                        </a:rPr>
                        <m:t>)</m:t>
                      </m:r>
                      <m:nary>
                        <m:naryPr>
                          <m:chr m:val="∏"/>
                          <m:subHide m:val="on"/>
                          <m:supHide m:val="on"/>
                          <m:ctrlPr>
                            <a:rPr lang="es-AR" b="0" i="1" smtClean="0">
                              <a:latin typeface="Cambria Math" panose="02040503050406030204" pitchFamily="18" charset="0"/>
                            </a:rPr>
                          </m:ctrlPr>
                        </m:naryPr>
                        <m:sub/>
                        <m:sup/>
                        <m:e>
                          <m:r>
                            <a:rPr lang="es-AR" b="0" i="1" smtClean="0">
                              <a:latin typeface="Cambria Math"/>
                            </a:rPr>
                            <m:t>𝑃</m:t>
                          </m:r>
                          <m:r>
                            <a:rPr lang="es-AR" b="0" i="1" smtClean="0">
                              <a:latin typeface="Cambria Math"/>
                            </a:rPr>
                            <m:t>(</m:t>
                          </m:r>
                          <m:r>
                            <a:rPr lang="es-AR" b="0" i="1" smtClean="0">
                              <a:latin typeface="Cambria Math"/>
                            </a:rPr>
                            <m:t>𝑝𝑎𝑙𝑎𝑏𝑟𝑎</m:t>
                          </m:r>
                          <m:r>
                            <a:rPr lang="es-AR" b="0" i="1" smtClean="0">
                              <a:latin typeface="Cambria Math"/>
                            </a:rPr>
                            <m:t>|</m:t>
                          </m:r>
                          <m:r>
                            <a:rPr lang="es-AR" b="0" i="1" smtClean="0">
                              <a:latin typeface="Cambria Math"/>
                            </a:rPr>
                            <m:t>𝑐𝑙𝑎𝑠𝑒</m:t>
                          </m:r>
                          <m:r>
                            <a:rPr lang="es-AR" b="0" i="1" smtClean="0">
                              <a:latin typeface="Cambria Math"/>
                            </a:rPr>
                            <m:t>)</m:t>
                          </m:r>
                        </m:e>
                      </m:nary>
                    </m:oMath>
                  </m:oMathPara>
                </a14:m>
                <a:endParaRPr lang="es-AR" dirty="0"/>
              </a:p>
              <a:p>
                <a:pPr marL="0" indent="0">
                  <a:buNone/>
                </a:pPr>
                <a:r>
                  <a:rPr lang="es-AR" dirty="0"/>
                  <a:t>Elegimos una clase:</a:t>
                </a:r>
              </a:p>
              <a:p>
                <a14:m>
                  <m:oMath xmlns:m="http://schemas.openxmlformats.org/officeDocument/2006/math">
                    <m:r>
                      <a:rPr lang="es-AR" i="1">
                        <a:latin typeface="Cambria Math"/>
                      </a:rPr>
                      <m:t>𝑃</m:t>
                    </m:r>
                    <m:d>
                      <m:dPr>
                        <m:ctrlPr>
                          <a:rPr lang="es-AR" i="1">
                            <a:latin typeface="Cambria Math" panose="02040503050406030204" pitchFamily="18" charset="0"/>
                          </a:rPr>
                        </m:ctrlPr>
                      </m:dPr>
                      <m:e>
                        <m:r>
                          <a:rPr lang="es-AR" i="1">
                            <a:latin typeface="Cambria Math"/>
                          </a:rPr>
                          <m:t>𝑐</m:t>
                        </m:r>
                      </m:e>
                      <m:e>
                        <m:r>
                          <a:rPr lang="es-AR" i="1">
                            <a:latin typeface="Cambria Math"/>
                          </a:rPr>
                          <m:t>𝑑</m:t>
                        </m:r>
                        <m:r>
                          <a:rPr lang="es-AR" i="1">
                            <a:latin typeface="Cambria Math"/>
                          </a:rPr>
                          <m:t>5</m:t>
                        </m:r>
                      </m:e>
                    </m:d>
                    <m:r>
                      <a:rPr lang="es-AR" i="1">
                        <a:latin typeface="Cambria Math"/>
                        <a:ea typeface="Cambria Math"/>
                      </a:rPr>
                      <m:t>∝</m:t>
                    </m:r>
                    <m:f>
                      <m:fPr>
                        <m:ctrlPr>
                          <a:rPr lang="es-AR" i="1">
                            <a:latin typeface="Cambria Math" panose="02040503050406030204" pitchFamily="18" charset="0"/>
                          </a:rPr>
                        </m:ctrlPr>
                      </m:fPr>
                      <m:num>
                        <m:r>
                          <a:rPr lang="es-AR" i="1">
                            <a:latin typeface="Cambria Math"/>
                          </a:rPr>
                          <m:t>3</m:t>
                        </m:r>
                      </m:num>
                      <m:den>
                        <m:r>
                          <a:rPr lang="es-AR" i="1">
                            <a:latin typeface="Cambria Math"/>
                          </a:rPr>
                          <m:t>4</m:t>
                        </m:r>
                      </m:den>
                    </m:f>
                    <m:r>
                      <a:rPr lang="es-AR" i="1">
                        <a:latin typeface="Cambria Math"/>
                      </a:rPr>
                      <m:t>∗</m:t>
                    </m:r>
                    <m:sSup>
                      <m:sSupPr>
                        <m:ctrlPr>
                          <a:rPr lang="es-AR" i="1">
                            <a:latin typeface="Cambria Math" panose="02040503050406030204" pitchFamily="18" charset="0"/>
                          </a:rPr>
                        </m:ctrlPr>
                      </m:sSupPr>
                      <m:e>
                        <m:d>
                          <m:dPr>
                            <m:ctrlPr>
                              <a:rPr lang="es-AR" i="1">
                                <a:latin typeface="Cambria Math" panose="02040503050406030204" pitchFamily="18" charset="0"/>
                              </a:rPr>
                            </m:ctrlPr>
                          </m:dPr>
                          <m:e>
                            <m:f>
                              <m:fPr>
                                <m:ctrlPr>
                                  <a:rPr lang="es-AR" i="1">
                                    <a:latin typeface="Cambria Math" panose="02040503050406030204" pitchFamily="18" charset="0"/>
                                  </a:rPr>
                                </m:ctrlPr>
                              </m:fPr>
                              <m:num>
                                <m:r>
                                  <a:rPr lang="es-AR" i="1">
                                    <a:latin typeface="Cambria Math"/>
                                  </a:rPr>
                                  <m:t>3</m:t>
                                </m:r>
                              </m:num>
                              <m:den>
                                <m:r>
                                  <a:rPr lang="es-AR" i="1">
                                    <a:latin typeface="Cambria Math"/>
                                  </a:rPr>
                                  <m:t>7</m:t>
                                </m:r>
                              </m:den>
                            </m:f>
                          </m:e>
                        </m:d>
                      </m:e>
                      <m:sup>
                        <m:r>
                          <a:rPr lang="es-AR" i="1">
                            <a:latin typeface="Cambria Math"/>
                          </a:rPr>
                          <m:t>3</m:t>
                        </m:r>
                      </m:sup>
                    </m:sSup>
                    <m:r>
                      <a:rPr lang="es-AR" i="1">
                        <a:latin typeface="Cambria Math"/>
                      </a:rPr>
                      <m:t>∗</m:t>
                    </m:r>
                    <m:sSup>
                      <m:sSupPr>
                        <m:ctrlPr>
                          <a:rPr lang="es-AR" i="1">
                            <a:latin typeface="Cambria Math" panose="02040503050406030204" pitchFamily="18" charset="0"/>
                          </a:rPr>
                        </m:ctrlPr>
                      </m:sSupPr>
                      <m:e>
                        <m:d>
                          <m:dPr>
                            <m:ctrlPr>
                              <a:rPr lang="es-AR" i="1">
                                <a:latin typeface="Cambria Math" panose="02040503050406030204" pitchFamily="18" charset="0"/>
                              </a:rPr>
                            </m:ctrlPr>
                          </m:dPr>
                          <m:e>
                            <m:f>
                              <m:fPr>
                                <m:ctrlPr>
                                  <a:rPr lang="es-AR" i="1">
                                    <a:latin typeface="Cambria Math" panose="02040503050406030204" pitchFamily="18" charset="0"/>
                                  </a:rPr>
                                </m:ctrlPr>
                              </m:fPr>
                              <m:num>
                                <m:r>
                                  <a:rPr lang="es-AR" i="1">
                                    <a:latin typeface="Cambria Math"/>
                                  </a:rPr>
                                  <m:t>1</m:t>
                                </m:r>
                              </m:num>
                              <m:den>
                                <m:r>
                                  <a:rPr lang="es-AR" i="1">
                                    <a:latin typeface="Cambria Math"/>
                                  </a:rPr>
                                  <m:t>14</m:t>
                                </m:r>
                              </m:den>
                            </m:f>
                          </m:e>
                        </m:d>
                      </m:e>
                      <m:sup>
                        <m:r>
                          <a:rPr lang="es-AR" i="1">
                            <a:latin typeface="Cambria Math"/>
                          </a:rPr>
                          <m:t>2</m:t>
                        </m:r>
                      </m:sup>
                    </m:sSup>
                    <m:r>
                      <a:rPr lang="es-AR" i="1">
                        <a:latin typeface="Cambria Math"/>
                      </a:rPr>
                      <m:t>=0,0003</m:t>
                    </m:r>
                  </m:oMath>
                </a14:m>
                <a:endParaRPr lang="es-AR" dirty="0"/>
              </a:p>
              <a:p>
                <a14:m>
                  <m:oMath xmlns:m="http://schemas.openxmlformats.org/officeDocument/2006/math">
                    <m:r>
                      <a:rPr lang="es-AR" i="1">
                        <a:latin typeface="Cambria Math"/>
                      </a:rPr>
                      <m:t>𝑃</m:t>
                    </m:r>
                    <m:d>
                      <m:dPr>
                        <m:ctrlPr>
                          <a:rPr lang="es-AR" i="1">
                            <a:latin typeface="Cambria Math" panose="02040503050406030204" pitchFamily="18" charset="0"/>
                          </a:rPr>
                        </m:ctrlPr>
                      </m:dPr>
                      <m:e>
                        <m:r>
                          <a:rPr lang="es-AR" i="1">
                            <a:latin typeface="Cambria Math"/>
                          </a:rPr>
                          <m:t>𝑗</m:t>
                        </m:r>
                      </m:e>
                      <m:e>
                        <m:r>
                          <a:rPr lang="es-AR" i="1">
                            <a:latin typeface="Cambria Math"/>
                          </a:rPr>
                          <m:t>𝑑</m:t>
                        </m:r>
                        <m:r>
                          <a:rPr lang="es-AR" i="1">
                            <a:latin typeface="Cambria Math"/>
                          </a:rPr>
                          <m:t>5</m:t>
                        </m:r>
                      </m:e>
                    </m:d>
                    <m:r>
                      <a:rPr lang="es-AR" i="1">
                        <a:latin typeface="Cambria Math"/>
                        <a:ea typeface="Cambria Math"/>
                      </a:rPr>
                      <m:t>∝</m:t>
                    </m:r>
                    <m:f>
                      <m:fPr>
                        <m:ctrlPr>
                          <a:rPr lang="es-AR" i="1">
                            <a:latin typeface="Cambria Math" panose="02040503050406030204" pitchFamily="18" charset="0"/>
                          </a:rPr>
                        </m:ctrlPr>
                      </m:fPr>
                      <m:num>
                        <m:r>
                          <a:rPr lang="es-AR" i="1">
                            <a:latin typeface="Cambria Math"/>
                          </a:rPr>
                          <m:t>1</m:t>
                        </m:r>
                      </m:num>
                      <m:den>
                        <m:r>
                          <a:rPr lang="es-AR" i="1">
                            <a:latin typeface="Cambria Math"/>
                          </a:rPr>
                          <m:t>4</m:t>
                        </m:r>
                      </m:den>
                    </m:f>
                    <m:r>
                      <a:rPr lang="es-AR" i="1">
                        <a:latin typeface="Cambria Math"/>
                      </a:rPr>
                      <m:t>∗</m:t>
                    </m:r>
                    <m:sSup>
                      <m:sSupPr>
                        <m:ctrlPr>
                          <a:rPr lang="es-AR" i="1">
                            <a:latin typeface="Cambria Math" panose="02040503050406030204" pitchFamily="18" charset="0"/>
                          </a:rPr>
                        </m:ctrlPr>
                      </m:sSupPr>
                      <m:e>
                        <m:d>
                          <m:dPr>
                            <m:ctrlPr>
                              <a:rPr lang="es-AR" i="1">
                                <a:latin typeface="Cambria Math" panose="02040503050406030204" pitchFamily="18" charset="0"/>
                              </a:rPr>
                            </m:ctrlPr>
                          </m:dPr>
                          <m:e>
                            <m:f>
                              <m:fPr>
                                <m:ctrlPr>
                                  <a:rPr lang="es-AR" i="1">
                                    <a:latin typeface="Cambria Math" panose="02040503050406030204" pitchFamily="18" charset="0"/>
                                  </a:rPr>
                                </m:ctrlPr>
                              </m:fPr>
                              <m:num>
                                <m:r>
                                  <a:rPr lang="es-AR" i="1">
                                    <a:latin typeface="Cambria Math"/>
                                  </a:rPr>
                                  <m:t>2</m:t>
                                </m:r>
                              </m:num>
                              <m:den>
                                <m:r>
                                  <a:rPr lang="es-AR" i="1">
                                    <a:latin typeface="Cambria Math"/>
                                  </a:rPr>
                                  <m:t>9</m:t>
                                </m:r>
                              </m:den>
                            </m:f>
                          </m:e>
                        </m:d>
                      </m:e>
                      <m:sup>
                        <m:r>
                          <a:rPr lang="es-AR" i="1">
                            <a:latin typeface="Cambria Math"/>
                          </a:rPr>
                          <m:t>3</m:t>
                        </m:r>
                      </m:sup>
                    </m:sSup>
                    <m:r>
                      <a:rPr lang="es-AR" i="1">
                        <a:latin typeface="Cambria Math"/>
                      </a:rPr>
                      <m:t>∗</m:t>
                    </m:r>
                    <m:sSup>
                      <m:sSupPr>
                        <m:ctrlPr>
                          <a:rPr lang="es-AR" i="1">
                            <a:latin typeface="Cambria Math" panose="02040503050406030204" pitchFamily="18" charset="0"/>
                          </a:rPr>
                        </m:ctrlPr>
                      </m:sSupPr>
                      <m:e>
                        <m:d>
                          <m:dPr>
                            <m:ctrlPr>
                              <a:rPr lang="es-AR" i="1">
                                <a:latin typeface="Cambria Math" panose="02040503050406030204" pitchFamily="18" charset="0"/>
                              </a:rPr>
                            </m:ctrlPr>
                          </m:dPr>
                          <m:e>
                            <m:f>
                              <m:fPr>
                                <m:ctrlPr>
                                  <a:rPr lang="es-AR" i="1">
                                    <a:latin typeface="Cambria Math" panose="02040503050406030204" pitchFamily="18" charset="0"/>
                                  </a:rPr>
                                </m:ctrlPr>
                              </m:fPr>
                              <m:num>
                                <m:r>
                                  <a:rPr lang="es-AR" i="1">
                                    <a:latin typeface="Cambria Math"/>
                                  </a:rPr>
                                  <m:t>2</m:t>
                                </m:r>
                              </m:num>
                              <m:den>
                                <m:r>
                                  <a:rPr lang="es-AR" i="1">
                                    <a:latin typeface="Cambria Math"/>
                                  </a:rPr>
                                  <m:t>9</m:t>
                                </m:r>
                              </m:den>
                            </m:f>
                          </m:e>
                        </m:d>
                      </m:e>
                      <m:sup>
                        <m:r>
                          <a:rPr lang="es-AR" i="1">
                            <a:latin typeface="Cambria Math"/>
                          </a:rPr>
                          <m:t>2</m:t>
                        </m:r>
                      </m:sup>
                    </m:sSup>
                    <m:r>
                      <a:rPr lang="es-AR" i="1">
                        <a:latin typeface="Cambria Math"/>
                      </a:rPr>
                      <m:t>=0,000</m:t>
                    </m:r>
                  </m:oMath>
                </a14:m>
                <a:r>
                  <a:rPr lang="es-AR" dirty="0"/>
                  <a:t>1</a:t>
                </a:r>
              </a:p>
              <a:p>
                <a:endParaRPr lang="es-AR" dirty="0"/>
              </a:p>
              <a:p>
                <a:pPr marL="0" indent="0">
                  <a:buNone/>
                </a:pPr>
                <a:r>
                  <a:rPr lang="es-AR" dirty="0"/>
                  <a:t>Se selecciona el máximo al comparar o sea: Chino.</a:t>
                </a:r>
              </a:p>
              <a:p>
                <a:pPr marL="0" indent="0">
                  <a:buNone/>
                </a:pPr>
                <a:endParaRPr lang="es-AR" dirty="0"/>
              </a:p>
              <a:p>
                <a:pPr marL="0" indent="0">
                  <a:buNone/>
                </a:pPr>
                <a:endParaRPr lang="es-AR" dirty="0"/>
              </a:p>
              <a:p>
                <a:pPr marL="0" indent="0">
                  <a:buNone/>
                </a:pPr>
                <a:endParaRPr lang="es-AR" dirty="0"/>
              </a:p>
              <a:p>
                <a:pPr marL="0" indent="0">
                  <a:buNone/>
                </a:pPr>
                <a:endParaRPr lang="es-AR" dirty="0"/>
              </a:p>
              <a:p>
                <a:pPr marL="0" indent="0">
                  <a:buNone/>
                </a:pPr>
                <a:endParaRPr lang="es-AR" dirty="0"/>
              </a:p>
              <a:p>
                <a:pPr marL="0" indent="0">
                  <a:buNone/>
                </a:pPr>
                <a:endParaRPr lang="es-AR" dirty="0"/>
              </a:p>
              <a:p>
                <a:pPr marL="0" indent="0">
                  <a:buNone/>
                </a:pPr>
                <a:endParaRPr lang="es-AR" dirty="0"/>
              </a:p>
              <a:p>
                <a:pPr marL="0" indent="0">
                  <a:buNone/>
                </a:pPr>
                <a:endParaRPr lang="es-AR" dirty="0"/>
              </a:p>
              <a:p>
                <a:pPr marL="0" indent="0">
                  <a:buNone/>
                </a:pPr>
                <a:endParaRPr lang="es-AR" dirty="0"/>
              </a:p>
              <a:p>
                <a:pPr marL="0" indent="0">
                  <a:buNone/>
                </a:pPr>
                <a:endParaRPr lang="es-AR" dirty="0"/>
              </a:p>
              <a:p>
                <a:endParaRPr lang="es-AR" dirty="0"/>
              </a:p>
              <a:p>
                <a:endParaRPr lang="es-AR" dirty="0"/>
              </a:p>
              <a:p>
                <a:endParaRPr lang="es-AR" dirty="0"/>
              </a:p>
              <a:p>
                <a:endParaRPr lang="es-AR" dirty="0"/>
              </a:p>
              <a:p>
                <a:endParaRPr lang="es-AR" dirty="0"/>
              </a:p>
              <a:p>
                <a:endParaRPr lang="es-AR" dirty="0"/>
              </a:p>
              <a:p>
                <a:endParaRPr lang="es-AR" dirty="0"/>
              </a:p>
              <a:p>
                <a:endParaRPr lang="es-AR" dirty="0"/>
              </a:p>
              <a:p>
                <a:endParaRPr lang="es-AR"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a:blip r:embed="rId3"/>
                <a:stretch>
                  <a:fillRect l="-1043" t="-3169"/>
                </a:stretch>
              </a:blipFill>
            </p:spPr>
            <p:txBody>
              <a:bodyPr/>
              <a:lstStyle/>
              <a:p>
                <a:r>
                  <a:rPr lang="es-ES">
                    <a:noFill/>
                  </a:rPr>
                  <a:t> </a:t>
                </a:r>
              </a:p>
            </p:txBody>
          </p:sp>
        </mc:Fallback>
      </mc:AlternateContent>
    </p:spTree>
    <p:extLst>
      <p:ext uri="{BB962C8B-B14F-4D97-AF65-F5344CB8AC3E}">
        <p14:creationId xmlns:p14="http://schemas.microsoft.com/office/powerpoint/2010/main" val="6636604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8200" y="365126"/>
            <a:ext cx="10515600" cy="744584"/>
          </a:xfrm>
        </p:spPr>
        <p:txBody>
          <a:bodyPr/>
          <a:lstStyle/>
          <a:p>
            <a:r>
              <a:rPr lang="es-AR"/>
              <a:t>Clasificador bayesiano ingenuo multinomial</a:t>
            </a:r>
            <a:endParaRPr lang="es-AR" dirty="0"/>
          </a:p>
        </p:txBody>
      </p:sp>
      <p:sp>
        <p:nvSpPr>
          <p:cNvPr id="3" name="2 Marcador de contenido"/>
          <p:cNvSpPr>
            <a:spLocks noGrp="1"/>
          </p:cNvSpPr>
          <p:nvPr>
            <p:ph idx="1"/>
          </p:nvPr>
        </p:nvSpPr>
        <p:spPr>
          <a:xfrm>
            <a:off x="838200" y="1367161"/>
            <a:ext cx="10515600" cy="4809802"/>
          </a:xfrm>
        </p:spPr>
        <p:txBody>
          <a:bodyPr/>
          <a:lstStyle/>
          <a:p>
            <a:pPr marL="0" indent="0">
              <a:buNone/>
            </a:pPr>
            <a:r>
              <a:rPr lang="es-AR"/>
              <a:t>Ejercicio: Usar los siguientes datos para entrenar el algoritmo</a:t>
            </a:r>
          </a:p>
          <a:p>
            <a:endParaRPr lang="es-AR" dirty="0"/>
          </a:p>
        </p:txBody>
      </p:sp>
      <p:graphicFrame>
        <p:nvGraphicFramePr>
          <p:cNvPr id="4" name="3 Tabla"/>
          <p:cNvGraphicFramePr>
            <a:graphicFrameLocks noGrp="1"/>
          </p:cNvGraphicFramePr>
          <p:nvPr>
            <p:extLst>
              <p:ext uri="{D42A27DB-BD31-4B8C-83A1-F6EECF244321}">
                <p14:modId xmlns:p14="http://schemas.microsoft.com/office/powerpoint/2010/main" val="236030926"/>
              </p:ext>
            </p:extLst>
          </p:nvPr>
        </p:nvGraphicFramePr>
        <p:xfrm>
          <a:off x="2032000" y="2494929"/>
          <a:ext cx="8128000" cy="2286000"/>
        </p:xfrm>
        <a:graphic>
          <a:graphicData uri="http://schemas.openxmlformats.org/drawingml/2006/table">
            <a:tbl>
              <a:tblPr firstRow="1" bandRow="1">
                <a:tableStyleId>{5C22544A-7EE6-4342-B048-85BDC9FD1C3A}</a:tableStyleId>
              </a:tblPr>
              <a:tblGrid>
                <a:gridCol w="1248139">
                  <a:extLst>
                    <a:ext uri="{9D8B030D-6E8A-4147-A177-3AD203B41FA5}">
                      <a16:colId xmlns:a16="http://schemas.microsoft.com/office/drawing/2014/main" val="20000"/>
                    </a:ext>
                  </a:extLst>
                </a:gridCol>
                <a:gridCol w="5664629">
                  <a:extLst>
                    <a:ext uri="{9D8B030D-6E8A-4147-A177-3AD203B41FA5}">
                      <a16:colId xmlns:a16="http://schemas.microsoft.com/office/drawing/2014/main" val="20001"/>
                    </a:ext>
                  </a:extLst>
                </a:gridCol>
                <a:gridCol w="1215232">
                  <a:extLst>
                    <a:ext uri="{9D8B030D-6E8A-4147-A177-3AD203B41FA5}">
                      <a16:colId xmlns:a16="http://schemas.microsoft.com/office/drawing/2014/main" val="20002"/>
                    </a:ext>
                  </a:extLst>
                </a:gridCol>
              </a:tblGrid>
              <a:tr h="375920">
                <a:tc>
                  <a:txBody>
                    <a:bodyPr/>
                    <a:lstStyle/>
                    <a:p>
                      <a:r>
                        <a:rPr lang="es-AR" sz="1900" dirty="0"/>
                        <a:t>Doc.</a:t>
                      </a:r>
                    </a:p>
                  </a:txBody>
                  <a:tcPr marL="121920" marR="121920"/>
                </a:tc>
                <a:tc>
                  <a:txBody>
                    <a:bodyPr/>
                    <a:lstStyle/>
                    <a:p>
                      <a:r>
                        <a:rPr lang="es-AR" sz="1900" dirty="0"/>
                        <a:t>Texto</a:t>
                      </a:r>
                    </a:p>
                  </a:txBody>
                  <a:tcPr marL="121920" marR="121920"/>
                </a:tc>
                <a:tc>
                  <a:txBody>
                    <a:bodyPr/>
                    <a:lstStyle/>
                    <a:p>
                      <a:r>
                        <a:rPr lang="es-AR" sz="1900" dirty="0"/>
                        <a:t>Clase</a:t>
                      </a:r>
                    </a:p>
                  </a:txBody>
                  <a:tcPr marL="121920" marR="121920"/>
                </a:tc>
                <a:extLst>
                  <a:ext uri="{0D108BD9-81ED-4DB2-BD59-A6C34878D82A}">
                    <a16:rowId xmlns:a16="http://schemas.microsoft.com/office/drawing/2014/main" val="10000"/>
                  </a:ext>
                </a:extLst>
              </a:tr>
              <a:tr h="375920">
                <a:tc>
                  <a:txBody>
                    <a:bodyPr/>
                    <a:lstStyle/>
                    <a:p>
                      <a:r>
                        <a:rPr lang="es-AR" sz="1900" dirty="0"/>
                        <a:t>1</a:t>
                      </a:r>
                    </a:p>
                  </a:txBody>
                  <a:tcPr marL="121920" marR="121920"/>
                </a:tc>
                <a:tc>
                  <a:txBody>
                    <a:bodyPr/>
                    <a:lstStyle/>
                    <a:p>
                      <a:r>
                        <a:rPr lang="es-AR" sz="1900" dirty="0"/>
                        <a:t>I loved the movie</a:t>
                      </a:r>
                    </a:p>
                  </a:txBody>
                  <a:tcPr marL="121920" marR="121920"/>
                </a:tc>
                <a:tc>
                  <a:txBody>
                    <a:bodyPr/>
                    <a:lstStyle/>
                    <a:p>
                      <a:r>
                        <a:rPr lang="es-AR" sz="1900" dirty="0"/>
                        <a:t>+</a:t>
                      </a:r>
                    </a:p>
                  </a:txBody>
                  <a:tcPr marL="121920" marR="121920"/>
                </a:tc>
                <a:extLst>
                  <a:ext uri="{0D108BD9-81ED-4DB2-BD59-A6C34878D82A}">
                    <a16:rowId xmlns:a16="http://schemas.microsoft.com/office/drawing/2014/main" val="10001"/>
                  </a:ext>
                </a:extLst>
              </a:tr>
              <a:tr h="375920">
                <a:tc>
                  <a:txBody>
                    <a:bodyPr/>
                    <a:lstStyle/>
                    <a:p>
                      <a:r>
                        <a:rPr lang="es-AR" sz="1900" dirty="0"/>
                        <a:t>2</a:t>
                      </a:r>
                    </a:p>
                  </a:txBody>
                  <a:tcPr marL="121920" marR="121920"/>
                </a:tc>
                <a:tc>
                  <a:txBody>
                    <a:bodyPr/>
                    <a:lstStyle/>
                    <a:p>
                      <a:r>
                        <a:rPr lang="es-AR" sz="1900" dirty="0"/>
                        <a:t>I hated the movie</a:t>
                      </a:r>
                    </a:p>
                  </a:txBody>
                  <a:tcPr marL="121920" marR="121920"/>
                </a:tc>
                <a:tc>
                  <a:txBody>
                    <a:bodyPr/>
                    <a:lstStyle/>
                    <a:p>
                      <a:r>
                        <a:rPr lang="es-AR" sz="1900" dirty="0"/>
                        <a:t>-</a:t>
                      </a:r>
                    </a:p>
                  </a:txBody>
                  <a:tcPr marL="121920" marR="121920"/>
                </a:tc>
                <a:extLst>
                  <a:ext uri="{0D108BD9-81ED-4DB2-BD59-A6C34878D82A}">
                    <a16:rowId xmlns:a16="http://schemas.microsoft.com/office/drawing/2014/main" val="10002"/>
                  </a:ext>
                </a:extLst>
              </a:tr>
              <a:tr h="375920">
                <a:tc>
                  <a:txBody>
                    <a:bodyPr/>
                    <a:lstStyle/>
                    <a:p>
                      <a:r>
                        <a:rPr lang="es-AR" sz="1900" dirty="0"/>
                        <a:t>3</a:t>
                      </a:r>
                    </a:p>
                  </a:txBody>
                  <a:tcPr marL="121920" marR="121920"/>
                </a:tc>
                <a:tc>
                  <a:txBody>
                    <a:bodyPr/>
                    <a:lstStyle/>
                    <a:p>
                      <a:r>
                        <a:rPr lang="es-AR" sz="1900" dirty="0"/>
                        <a:t>A great movie.</a:t>
                      </a:r>
                      <a:r>
                        <a:rPr lang="es-AR" sz="1900" baseline="0" dirty="0"/>
                        <a:t> Good movie.</a:t>
                      </a:r>
                      <a:endParaRPr lang="es-AR" sz="1900" dirty="0"/>
                    </a:p>
                  </a:txBody>
                  <a:tcPr marL="121920" marR="121920"/>
                </a:tc>
                <a:tc>
                  <a:txBody>
                    <a:bodyPr/>
                    <a:lstStyle/>
                    <a:p>
                      <a:r>
                        <a:rPr lang="es-AR" sz="1900" dirty="0"/>
                        <a:t>+</a:t>
                      </a:r>
                    </a:p>
                  </a:txBody>
                  <a:tcPr marL="121920" marR="121920"/>
                </a:tc>
                <a:extLst>
                  <a:ext uri="{0D108BD9-81ED-4DB2-BD59-A6C34878D82A}">
                    <a16:rowId xmlns:a16="http://schemas.microsoft.com/office/drawing/2014/main" val="10003"/>
                  </a:ext>
                </a:extLst>
              </a:tr>
              <a:tr h="375920">
                <a:tc>
                  <a:txBody>
                    <a:bodyPr/>
                    <a:lstStyle/>
                    <a:p>
                      <a:r>
                        <a:rPr lang="es-AR" sz="1900" dirty="0"/>
                        <a:t>4</a:t>
                      </a:r>
                    </a:p>
                  </a:txBody>
                  <a:tcPr marL="121920" marR="121920"/>
                </a:tc>
                <a:tc>
                  <a:txBody>
                    <a:bodyPr/>
                    <a:lstStyle/>
                    <a:p>
                      <a:r>
                        <a:rPr lang="es-AR" sz="1900" dirty="0"/>
                        <a:t>Poor acting</a:t>
                      </a:r>
                    </a:p>
                  </a:txBody>
                  <a:tcPr marL="121920" marR="121920"/>
                </a:tc>
                <a:tc>
                  <a:txBody>
                    <a:bodyPr/>
                    <a:lstStyle/>
                    <a:p>
                      <a:r>
                        <a:rPr lang="es-AR" sz="1900" dirty="0"/>
                        <a:t>-</a:t>
                      </a:r>
                    </a:p>
                  </a:txBody>
                  <a:tcPr marL="121920" marR="121920"/>
                </a:tc>
                <a:extLst>
                  <a:ext uri="{0D108BD9-81ED-4DB2-BD59-A6C34878D82A}">
                    <a16:rowId xmlns:a16="http://schemas.microsoft.com/office/drawing/2014/main" val="10004"/>
                  </a:ext>
                </a:extLst>
              </a:tr>
              <a:tr h="375920">
                <a:tc>
                  <a:txBody>
                    <a:bodyPr/>
                    <a:lstStyle/>
                    <a:p>
                      <a:r>
                        <a:rPr lang="es-AR" sz="1900" dirty="0"/>
                        <a:t>5</a:t>
                      </a:r>
                    </a:p>
                  </a:txBody>
                  <a:tcPr marL="121920" marR="121920"/>
                </a:tc>
                <a:tc>
                  <a:txBody>
                    <a:bodyPr/>
                    <a:lstStyle/>
                    <a:p>
                      <a:r>
                        <a:rPr lang="es-AR" sz="1900" dirty="0"/>
                        <a:t>Great acting.</a:t>
                      </a:r>
                      <a:r>
                        <a:rPr lang="es-AR" sz="1900" baseline="0" dirty="0"/>
                        <a:t> A good movie.</a:t>
                      </a:r>
                      <a:endParaRPr lang="es-AR" sz="1900" dirty="0"/>
                    </a:p>
                  </a:txBody>
                  <a:tcPr marL="121920" marR="121920"/>
                </a:tc>
                <a:tc>
                  <a:txBody>
                    <a:bodyPr/>
                    <a:lstStyle/>
                    <a:p>
                      <a:r>
                        <a:rPr lang="es-AR" sz="1900" dirty="0"/>
                        <a:t>+</a:t>
                      </a:r>
                    </a:p>
                  </a:txBody>
                  <a:tcPr marL="121920" marR="12192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997632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8200" y="365126"/>
            <a:ext cx="10515600" cy="744584"/>
          </a:xfrm>
        </p:spPr>
        <p:txBody>
          <a:bodyPr/>
          <a:lstStyle/>
          <a:p>
            <a:r>
              <a:rPr lang="es-AR"/>
              <a:t>Clasificador bayesiano ingenuo multinomial</a:t>
            </a:r>
            <a:endParaRPr lang="es-AR" dirty="0"/>
          </a:p>
        </p:txBody>
      </p:sp>
      <p:sp>
        <p:nvSpPr>
          <p:cNvPr id="3" name="2 Marcador de contenido"/>
          <p:cNvSpPr>
            <a:spLocks noGrp="1"/>
          </p:cNvSpPr>
          <p:nvPr>
            <p:ph idx="1"/>
          </p:nvPr>
        </p:nvSpPr>
        <p:spPr>
          <a:xfrm>
            <a:off x="838200" y="1367161"/>
            <a:ext cx="10515600" cy="4809802"/>
          </a:xfrm>
        </p:spPr>
        <p:txBody>
          <a:bodyPr/>
          <a:lstStyle/>
          <a:p>
            <a:r>
              <a:rPr lang="es-AR" dirty="0"/>
              <a:t>Obtener las palabras únicas</a:t>
            </a:r>
          </a:p>
          <a:p>
            <a:r>
              <a:rPr lang="es-AR" dirty="0"/>
              <a:t>Crear una tabla con las ocurrencias de cada palabra: </a:t>
            </a:r>
          </a:p>
          <a:p>
            <a:endParaRPr lang="es-AR" dirty="0"/>
          </a:p>
        </p:txBody>
      </p:sp>
      <p:graphicFrame>
        <p:nvGraphicFramePr>
          <p:cNvPr id="5" name="4 Tabla"/>
          <p:cNvGraphicFramePr>
            <a:graphicFrameLocks noGrp="1"/>
          </p:cNvGraphicFramePr>
          <p:nvPr>
            <p:extLst>
              <p:ext uri="{D42A27DB-BD31-4B8C-83A1-F6EECF244321}">
                <p14:modId xmlns:p14="http://schemas.microsoft.com/office/powerpoint/2010/main" val="1463610658"/>
              </p:ext>
            </p:extLst>
          </p:nvPr>
        </p:nvGraphicFramePr>
        <p:xfrm>
          <a:off x="1295465" y="3228886"/>
          <a:ext cx="9601070" cy="1905000"/>
        </p:xfrm>
        <a:graphic>
          <a:graphicData uri="http://schemas.openxmlformats.org/drawingml/2006/table">
            <a:tbl>
              <a:tblPr firstRow="1" bandRow="1">
                <a:tableStyleId>{5C22544A-7EE6-4342-B048-85BDC9FD1C3A}</a:tableStyleId>
              </a:tblPr>
              <a:tblGrid>
                <a:gridCol w="1600177">
                  <a:extLst>
                    <a:ext uri="{9D8B030D-6E8A-4147-A177-3AD203B41FA5}">
                      <a16:colId xmlns:a16="http://schemas.microsoft.com/office/drawing/2014/main" val="20000"/>
                    </a:ext>
                  </a:extLst>
                </a:gridCol>
                <a:gridCol w="2144240">
                  <a:extLst>
                    <a:ext uri="{9D8B030D-6E8A-4147-A177-3AD203B41FA5}">
                      <a16:colId xmlns:a16="http://schemas.microsoft.com/office/drawing/2014/main" val="20001"/>
                    </a:ext>
                  </a:extLst>
                </a:gridCol>
                <a:gridCol w="1824204">
                  <a:extLst>
                    <a:ext uri="{9D8B030D-6E8A-4147-A177-3AD203B41FA5}">
                      <a16:colId xmlns:a16="http://schemas.microsoft.com/office/drawing/2014/main" val="20002"/>
                    </a:ext>
                  </a:extLst>
                </a:gridCol>
                <a:gridCol w="672076">
                  <a:extLst>
                    <a:ext uri="{9D8B030D-6E8A-4147-A177-3AD203B41FA5}">
                      <a16:colId xmlns:a16="http://schemas.microsoft.com/office/drawing/2014/main" val="20003"/>
                    </a:ext>
                  </a:extLst>
                </a:gridCol>
                <a:gridCol w="2304256">
                  <a:extLst>
                    <a:ext uri="{9D8B030D-6E8A-4147-A177-3AD203B41FA5}">
                      <a16:colId xmlns:a16="http://schemas.microsoft.com/office/drawing/2014/main" val="20004"/>
                    </a:ext>
                  </a:extLst>
                </a:gridCol>
                <a:gridCol w="1056117">
                  <a:extLst>
                    <a:ext uri="{9D8B030D-6E8A-4147-A177-3AD203B41FA5}">
                      <a16:colId xmlns:a16="http://schemas.microsoft.com/office/drawing/2014/main" val="20005"/>
                    </a:ext>
                  </a:extLst>
                </a:gridCol>
              </a:tblGrid>
              <a:tr h="375920">
                <a:tc>
                  <a:txBody>
                    <a:bodyPr/>
                    <a:lstStyle/>
                    <a:p>
                      <a:r>
                        <a:rPr lang="es-AR" sz="1900" dirty="0"/>
                        <a:t>Nº </a:t>
                      </a:r>
                      <a:r>
                        <a:rPr lang="es-AR" sz="1900" baseline="0" dirty="0"/>
                        <a:t>doc.</a:t>
                      </a:r>
                      <a:endParaRPr lang="es-AR" sz="1900" dirty="0"/>
                    </a:p>
                  </a:txBody>
                  <a:tcPr marL="121920" marR="121920"/>
                </a:tc>
                <a:tc>
                  <a:txBody>
                    <a:bodyPr/>
                    <a:lstStyle/>
                    <a:p>
                      <a:r>
                        <a:rPr lang="es-AR" sz="1900" dirty="0"/>
                        <a:t>Palabra 1</a:t>
                      </a:r>
                    </a:p>
                  </a:txBody>
                  <a:tcPr marL="121920" marR="121920"/>
                </a:tc>
                <a:tc>
                  <a:txBody>
                    <a:bodyPr/>
                    <a:lstStyle/>
                    <a:p>
                      <a:r>
                        <a:rPr lang="es-AR" sz="1900" dirty="0"/>
                        <a:t>Palabra</a:t>
                      </a:r>
                      <a:r>
                        <a:rPr lang="es-AR" sz="1900" baseline="0" dirty="0"/>
                        <a:t> 2</a:t>
                      </a:r>
                      <a:endParaRPr lang="es-AR" sz="1900" dirty="0"/>
                    </a:p>
                  </a:txBody>
                  <a:tcPr marL="121920" marR="121920"/>
                </a:tc>
                <a:tc>
                  <a:txBody>
                    <a:bodyPr/>
                    <a:lstStyle/>
                    <a:p>
                      <a:r>
                        <a:rPr lang="es-AR" sz="1900" dirty="0"/>
                        <a:t>…</a:t>
                      </a:r>
                    </a:p>
                  </a:txBody>
                  <a:tcPr marL="121920" marR="121920"/>
                </a:tc>
                <a:tc>
                  <a:txBody>
                    <a:bodyPr/>
                    <a:lstStyle/>
                    <a:p>
                      <a:r>
                        <a:rPr lang="es-AR" sz="1900" dirty="0"/>
                        <a:t>Palabra</a:t>
                      </a:r>
                      <a:r>
                        <a:rPr lang="es-AR" sz="1900" baseline="0" dirty="0"/>
                        <a:t> N</a:t>
                      </a:r>
                      <a:endParaRPr lang="es-AR" sz="1900" dirty="0"/>
                    </a:p>
                  </a:txBody>
                  <a:tcPr marL="121920" marR="121920"/>
                </a:tc>
                <a:tc>
                  <a:txBody>
                    <a:bodyPr/>
                    <a:lstStyle/>
                    <a:p>
                      <a:r>
                        <a:rPr lang="es-AR" sz="1900" dirty="0"/>
                        <a:t>Clase</a:t>
                      </a:r>
                    </a:p>
                  </a:txBody>
                  <a:tcPr marL="121920" marR="121920"/>
                </a:tc>
                <a:extLst>
                  <a:ext uri="{0D108BD9-81ED-4DB2-BD59-A6C34878D82A}">
                    <a16:rowId xmlns:a16="http://schemas.microsoft.com/office/drawing/2014/main" val="10000"/>
                  </a:ext>
                </a:extLst>
              </a:tr>
              <a:tr h="375920">
                <a:tc>
                  <a:txBody>
                    <a:bodyPr/>
                    <a:lstStyle/>
                    <a:p>
                      <a:r>
                        <a:rPr lang="es-AR" sz="1900" dirty="0"/>
                        <a:t>1</a:t>
                      </a:r>
                    </a:p>
                  </a:txBody>
                  <a:tcPr marL="121920" marR="121920"/>
                </a:tc>
                <a:tc>
                  <a:txBody>
                    <a:bodyPr/>
                    <a:lstStyle/>
                    <a:p>
                      <a:r>
                        <a:rPr lang="es-AR" sz="1900" dirty="0"/>
                        <a:t>1</a:t>
                      </a:r>
                    </a:p>
                  </a:txBody>
                  <a:tcPr marL="121920" marR="121920"/>
                </a:tc>
                <a:tc>
                  <a:txBody>
                    <a:bodyPr/>
                    <a:lstStyle/>
                    <a:p>
                      <a:r>
                        <a:rPr lang="es-AR" sz="1900" dirty="0"/>
                        <a:t>0</a:t>
                      </a:r>
                    </a:p>
                  </a:txBody>
                  <a:tcPr marL="121920" marR="121920"/>
                </a:tc>
                <a:tc>
                  <a:txBody>
                    <a:bodyPr/>
                    <a:lstStyle/>
                    <a:p>
                      <a:r>
                        <a:rPr lang="es-AR" sz="1900" dirty="0"/>
                        <a:t>…</a:t>
                      </a:r>
                    </a:p>
                  </a:txBody>
                  <a:tcPr marL="121920" marR="121920"/>
                </a:tc>
                <a:tc>
                  <a:txBody>
                    <a:bodyPr/>
                    <a:lstStyle/>
                    <a:p>
                      <a:r>
                        <a:rPr lang="es-AR" sz="1900" dirty="0"/>
                        <a:t>5</a:t>
                      </a:r>
                    </a:p>
                  </a:txBody>
                  <a:tcPr marL="121920" marR="121920"/>
                </a:tc>
                <a:tc>
                  <a:txBody>
                    <a:bodyPr/>
                    <a:lstStyle/>
                    <a:p>
                      <a:r>
                        <a:rPr lang="es-AR" sz="1900" dirty="0"/>
                        <a:t>+</a:t>
                      </a:r>
                    </a:p>
                  </a:txBody>
                  <a:tcPr marL="121920" marR="121920"/>
                </a:tc>
                <a:extLst>
                  <a:ext uri="{0D108BD9-81ED-4DB2-BD59-A6C34878D82A}">
                    <a16:rowId xmlns:a16="http://schemas.microsoft.com/office/drawing/2014/main" val="10001"/>
                  </a:ext>
                </a:extLst>
              </a:tr>
              <a:tr h="375920">
                <a:tc>
                  <a:txBody>
                    <a:bodyPr/>
                    <a:lstStyle/>
                    <a:p>
                      <a:r>
                        <a:rPr lang="es-AR" sz="1900" dirty="0"/>
                        <a:t>2</a:t>
                      </a:r>
                    </a:p>
                  </a:txBody>
                  <a:tcPr marL="121920" marR="121920"/>
                </a:tc>
                <a:tc>
                  <a:txBody>
                    <a:bodyPr/>
                    <a:lstStyle/>
                    <a:p>
                      <a:r>
                        <a:rPr lang="es-AR" sz="1900" dirty="0"/>
                        <a:t>2</a:t>
                      </a:r>
                    </a:p>
                  </a:txBody>
                  <a:tcPr marL="121920" marR="121920"/>
                </a:tc>
                <a:tc>
                  <a:txBody>
                    <a:bodyPr/>
                    <a:lstStyle/>
                    <a:p>
                      <a:r>
                        <a:rPr lang="es-AR" sz="1900" dirty="0"/>
                        <a:t>1</a:t>
                      </a:r>
                    </a:p>
                  </a:txBody>
                  <a:tcPr marL="121920" marR="121920"/>
                </a:tc>
                <a:tc>
                  <a:txBody>
                    <a:bodyPr/>
                    <a:lstStyle/>
                    <a:p>
                      <a:r>
                        <a:rPr lang="es-AR" sz="1900" dirty="0"/>
                        <a:t>…</a:t>
                      </a:r>
                    </a:p>
                  </a:txBody>
                  <a:tcPr marL="121920" marR="121920"/>
                </a:tc>
                <a:tc>
                  <a:txBody>
                    <a:bodyPr/>
                    <a:lstStyle/>
                    <a:p>
                      <a:r>
                        <a:rPr lang="es-AR" sz="1900" dirty="0"/>
                        <a:t>1</a:t>
                      </a:r>
                    </a:p>
                  </a:txBody>
                  <a:tcPr marL="121920" marR="121920"/>
                </a:tc>
                <a:tc>
                  <a:txBody>
                    <a:bodyPr/>
                    <a:lstStyle/>
                    <a:p>
                      <a:r>
                        <a:rPr lang="es-AR" sz="1900" dirty="0"/>
                        <a:t>-</a:t>
                      </a:r>
                    </a:p>
                  </a:txBody>
                  <a:tcPr marL="121920" marR="121920"/>
                </a:tc>
                <a:extLst>
                  <a:ext uri="{0D108BD9-81ED-4DB2-BD59-A6C34878D82A}">
                    <a16:rowId xmlns:a16="http://schemas.microsoft.com/office/drawing/2014/main" val="10002"/>
                  </a:ext>
                </a:extLst>
              </a:tr>
              <a:tr h="375920">
                <a:tc>
                  <a:txBody>
                    <a:bodyPr/>
                    <a:lstStyle/>
                    <a:p>
                      <a:r>
                        <a:rPr lang="es-AR" sz="1900" dirty="0"/>
                        <a:t>…</a:t>
                      </a:r>
                    </a:p>
                  </a:txBody>
                  <a:tcPr marL="121920" marR="121920"/>
                </a:tc>
                <a:tc>
                  <a:txBody>
                    <a:bodyPr/>
                    <a:lstStyle/>
                    <a:p>
                      <a:r>
                        <a:rPr lang="es-AR" sz="1900" dirty="0"/>
                        <a:t>…</a:t>
                      </a:r>
                    </a:p>
                  </a:txBody>
                  <a:tcPr marL="121920" marR="121920"/>
                </a:tc>
                <a:tc>
                  <a:txBody>
                    <a:bodyPr/>
                    <a:lstStyle/>
                    <a:p>
                      <a:r>
                        <a:rPr lang="es-AR" sz="1900" dirty="0"/>
                        <a:t>…</a:t>
                      </a:r>
                    </a:p>
                  </a:txBody>
                  <a:tcPr marL="121920" marR="121920"/>
                </a:tc>
                <a:tc>
                  <a:txBody>
                    <a:bodyPr/>
                    <a:lstStyle/>
                    <a:p>
                      <a:r>
                        <a:rPr lang="es-AR" sz="1900" dirty="0"/>
                        <a:t>…</a:t>
                      </a:r>
                    </a:p>
                  </a:txBody>
                  <a:tcPr marL="121920" marR="121920"/>
                </a:tc>
                <a:tc>
                  <a:txBody>
                    <a:bodyPr/>
                    <a:lstStyle/>
                    <a:p>
                      <a:r>
                        <a:rPr lang="es-AR" sz="1900" dirty="0"/>
                        <a:t>...</a:t>
                      </a:r>
                    </a:p>
                  </a:txBody>
                  <a:tcPr marL="121920" marR="121920"/>
                </a:tc>
                <a:tc>
                  <a:txBody>
                    <a:bodyPr/>
                    <a:lstStyle/>
                    <a:p>
                      <a:r>
                        <a:rPr lang="es-AR" sz="1900" dirty="0"/>
                        <a:t>…</a:t>
                      </a:r>
                    </a:p>
                  </a:txBody>
                  <a:tcPr marL="121920" marR="121920"/>
                </a:tc>
                <a:extLst>
                  <a:ext uri="{0D108BD9-81ED-4DB2-BD59-A6C34878D82A}">
                    <a16:rowId xmlns:a16="http://schemas.microsoft.com/office/drawing/2014/main" val="10003"/>
                  </a:ext>
                </a:extLst>
              </a:tr>
              <a:tr h="375920">
                <a:tc>
                  <a:txBody>
                    <a:bodyPr/>
                    <a:lstStyle/>
                    <a:p>
                      <a:r>
                        <a:rPr lang="es-AR" sz="1900" dirty="0"/>
                        <a:t>N</a:t>
                      </a:r>
                    </a:p>
                  </a:txBody>
                  <a:tcPr marL="121920" marR="121920"/>
                </a:tc>
                <a:tc>
                  <a:txBody>
                    <a:bodyPr/>
                    <a:lstStyle/>
                    <a:p>
                      <a:r>
                        <a:rPr lang="es-AR" sz="1900" dirty="0"/>
                        <a:t>3</a:t>
                      </a:r>
                    </a:p>
                  </a:txBody>
                  <a:tcPr marL="121920" marR="121920"/>
                </a:tc>
                <a:tc>
                  <a:txBody>
                    <a:bodyPr/>
                    <a:lstStyle/>
                    <a:p>
                      <a:r>
                        <a:rPr lang="es-AR" sz="1900" dirty="0"/>
                        <a:t>2</a:t>
                      </a:r>
                    </a:p>
                  </a:txBody>
                  <a:tcPr marL="121920" marR="121920"/>
                </a:tc>
                <a:tc>
                  <a:txBody>
                    <a:bodyPr/>
                    <a:lstStyle/>
                    <a:p>
                      <a:r>
                        <a:rPr lang="es-AR" sz="1900" dirty="0"/>
                        <a:t>…</a:t>
                      </a:r>
                    </a:p>
                  </a:txBody>
                  <a:tcPr marL="121920" marR="121920"/>
                </a:tc>
                <a:tc>
                  <a:txBody>
                    <a:bodyPr/>
                    <a:lstStyle/>
                    <a:p>
                      <a:r>
                        <a:rPr lang="es-AR" sz="1900" dirty="0"/>
                        <a:t>2</a:t>
                      </a:r>
                    </a:p>
                  </a:txBody>
                  <a:tcPr marL="121920" marR="121920"/>
                </a:tc>
                <a:tc>
                  <a:txBody>
                    <a:bodyPr/>
                    <a:lstStyle/>
                    <a:p>
                      <a:r>
                        <a:rPr lang="es-AR" sz="1900" dirty="0"/>
                        <a:t>+</a:t>
                      </a:r>
                    </a:p>
                  </a:txBody>
                  <a:tcPr marL="121920" marR="12192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25435823"/>
      </p:ext>
    </p:extLst>
  </p:cSld>
  <p:clrMapOvr>
    <a:masterClrMapping/>
  </p:clrMapOvr>
</p:sld>
</file>

<file path=ppt/theme/theme1.xml><?xml version="1.0" encoding="utf-8"?>
<a:theme xmlns:a="http://schemas.openxmlformats.org/drawingml/2006/main" name="Office 2013 - Tema de 2022">
  <a:themeElements>
    <a:clrScheme name="Personalizado 2">
      <a:dk1>
        <a:srgbClr val="264457"/>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2013 - Tema de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Tema de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6372</TotalTime>
  <Words>6613</Words>
  <Application>Microsoft Office PowerPoint</Application>
  <PresentationFormat>Panorámica</PresentationFormat>
  <Paragraphs>726</Paragraphs>
  <Slides>133</Slides>
  <Notes>39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133</vt:i4>
      </vt:variant>
    </vt:vector>
  </HeadingPairs>
  <TitlesOfParts>
    <vt:vector size="139" baseType="lpstr">
      <vt:lpstr>Aptos</vt:lpstr>
      <vt:lpstr>Arial</vt:lpstr>
      <vt:lpstr>Calibri</vt:lpstr>
      <vt:lpstr>Calibri Light</vt:lpstr>
      <vt:lpstr>Cambria Math</vt:lpstr>
      <vt:lpstr>Office 2013 - Tema de 2022</vt:lpstr>
      <vt:lpstr>Machine Learning</vt:lpstr>
      <vt:lpstr>Regresión lineal</vt:lpstr>
      <vt:lpstr>Pendiente de una recta</vt:lpstr>
      <vt:lpstr>Pendiente de una recta</vt:lpstr>
      <vt:lpstr>Pendiente de una recta</vt:lpstr>
      <vt:lpstr>Regresión Lineal</vt:lpstr>
      <vt:lpstr>Regresión Lineal</vt:lpstr>
      <vt:lpstr>Regresión Lineal</vt:lpstr>
      <vt:lpstr>Regresión Lineal</vt:lpstr>
      <vt:lpstr>Regresión Lineal</vt:lpstr>
      <vt:lpstr>Regresión Lineal</vt:lpstr>
      <vt:lpstr>Regresión Lineal</vt:lpstr>
      <vt:lpstr>Regresión Lineal</vt:lpstr>
      <vt:lpstr>Regresión Lineal</vt:lpstr>
      <vt:lpstr>R^2  o Coeficiente de determinación</vt:lpstr>
      <vt:lpstr>R^2  o Coeficiente de determinación</vt:lpstr>
      <vt:lpstr>R^2</vt:lpstr>
      <vt:lpstr>R^2</vt:lpstr>
      <vt:lpstr>Relación entre R^2y r</vt:lpstr>
      <vt:lpstr>R^2</vt:lpstr>
      <vt:lpstr>Regresión multivariable</vt:lpstr>
      <vt:lpstr>Regresión multivariable</vt:lpstr>
      <vt:lpstr>Regresión multivariable</vt:lpstr>
      <vt:lpstr>Pandas DataFrame</vt:lpstr>
      <vt:lpstr>Pandas DataFrame</vt:lpstr>
      <vt:lpstr>Pandas DataFrame</vt:lpstr>
      <vt:lpstr>Pandas DataFrame</vt:lpstr>
      <vt:lpstr>Regresión multivariable</vt:lpstr>
      <vt:lpstr>Regresión multivariable</vt:lpstr>
      <vt:lpstr>Presentación de PowerPoint</vt:lpstr>
      <vt:lpstr>Sistemas de recomendaciones</vt:lpstr>
      <vt:lpstr>¿Qué son los sistemas de recomendaciones?</vt:lpstr>
      <vt:lpstr>¿Qué son los sistemas de recomendaciones?</vt:lpstr>
      <vt:lpstr>Sistemas de recomendaciones</vt:lpstr>
      <vt:lpstr>Filtrado colaborativo basado en usuarios</vt:lpstr>
      <vt:lpstr>Filtrado colaborativo basado en usuarios</vt:lpstr>
      <vt:lpstr>Filtrado colaborativo basado en usuarios</vt:lpstr>
      <vt:lpstr>Filtrado colaborativo basado en usuarios</vt:lpstr>
      <vt:lpstr>Filtrado colaborativo basado en items</vt:lpstr>
      <vt:lpstr>Filtrado colaborativo basado en items</vt:lpstr>
      <vt:lpstr>Filtrado colaborativo basado en items</vt:lpstr>
      <vt:lpstr>Filtrado colaborativo basado en items</vt:lpstr>
      <vt:lpstr>Ejercicio</vt:lpstr>
      <vt:lpstr>Ejercicio</vt:lpstr>
      <vt:lpstr>Ejercicio</vt:lpstr>
      <vt:lpstr>Probabilidad</vt:lpstr>
      <vt:lpstr>Probabilidad</vt:lpstr>
      <vt:lpstr>Ejemplos</vt:lpstr>
      <vt:lpstr>Ejemplos</vt:lpstr>
      <vt:lpstr>Ejemplos</vt:lpstr>
      <vt:lpstr>Funciones de probabilidad</vt:lpstr>
      <vt:lpstr>Distribución normal</vt:lpstr>
      <vt:lpstr>Distribución normal</vt:lpstr>
      <vt:lpstr>Distribución normal</vt:lpstr>
      <vt:lpstr>Distribución normal</vt:lpstr>
      <vt:lpstr>Distribución normal</vt:lpstr>
      <vt:lpstr>Distribución normal</vt:lpstr>
      <vt:lpstr>Distribución normal</vt:lpstr>
      <vt:lpstr>Otras distribuciones</vt:lpstr>
      <vt:lpstr>Percentiles y momentos</vt:lpstr>
      <vt:lpstr>Percentil</vt:lpstr>
      <vt:lpstr>Percentil</vt:lpstr>
      <vt:lpstr>Percentil</vt:lpstr>
      <vt:lpstr>Momentos</vt:lpstr>
      <vt:lpstr>Momentos</vt:lpstr>
      <vt:lpstr>Momentos</vt:lpstr>
      <vt:lpstr>Momentos</vt:lpstr>
      <vt:lpstr>Momentos</vt:lpstr>
      <vt:lpstr>Momentos</vt:lpstr>
      <vt:lpstr>Momentos</vt:lpstr>
      <vt:lpstr>Probabilidad condicional</vt:lpstr>
      <vt:lpstr>Probabilidad condicional</vt:lpstr>
      <vt:lpstr>Probabilidad condicional</vt:lpstr>
      <vt:lpstr>Probabilidad condicional</vt:lpstr>
      <vt:lpstr>Probabilidad condicional</vt:lpstr>
      <vt:lpstr>Probabilidad condicional</vt:lpstr>
      <vt:lpstr>El Teorema de Bayes</vt:lpstr>
      <vt:lpstr>El Teorema de Bayes</vt:lpstr>
      <vt:lpstr>El Teorema de Bayes: diagnóstico médico</vt:lpstr>
      <vt:lpstr>El Teorema de Bayes: ejemplo</vt:lpstr>
      <vt:lpstr>El Teorema de Bayes: ejemplo</vt:lpstr>
      <vt:lpstr>Ley de la probabilidad total</vt:lpstr>
      <vt:lpstr>El Teorema de Bayes: ejemplo</vt:lpstr>
      <vt:lpstr>El Teorema de Bayes: ejemplo</vt:lpstr>
      <vt:lpstr>El Teorema de Bayes: conclusión</vt:lpstr>
      <vt:lpstr>Clasificadores bayesianos ingenuos</vt:lpstr>
      <vt:lpstr>Clasificadores bayesianos ingenuos</vt:lpstr>
      <vt:lpstr>Tipos de clasificadores bayesianos ingenuos</vt:lpstr>
      <vt:lpstr>Clasificador bayesiano ingenuo multinomial</vt:lpstr>
      <vt:lpstr>Distribución binomial </vt:lpstr>
      <vt:lpstr>Distribución multinomial</vt:lpstr>
      <vt:lpstr>Distribución multinomial: ejemplo</vt:lpstr>
      <vt:lpstr>Clasificador bayesiano ingenuo multinomial</vt:lpstr>
      <vt:lpstr>Clasificador bayesiano ingenuo multinomial</vt:lpstr>
      <vt:lpstr>Clasificador bayesiano ingenuo multinomial</vt:lpstr>
      <vt:lpstr>Clasificador bayesiano ingenuo multinomial</vt:lpstr>
      <vt:lpstr>Clasificador bayesiano ingenuo multinomial</vt:lpstr>
      <vt:lpstr>Clasificador bayesiano ingenuo multinomial</vt:lpstr>
      <vt:lpstr>Clasificador bayesiano ingenuo multinomial</vt:lpstr>
      <vt:lpstr>Clasificador bayesiano ingenuo multinomial</vt:lpstr>
      <vt:lpstr>Clasificador de SPAM</vt:lpstr>
      <vt:lpstr>Clasificador de SPAM</vt:lpstr>
      <vt:lpstr>Clasificador de SPAM</vt:lpstr>
      <vt:lpstr>Clasificador de SPAM</vt:lpstr>
      <vt:lpstr>Clasificador de SPAM</vt:lpstr>
      <vt:lpstr>Sparce matrix con CountVectorizer</vt:lpstr>
      <vt:lpstr>NaiveBayes.ipynb</vt:lpstr>
      <vt:lpstr>NaiveBayes.ipynb</vt:lpstr>
      <vt:lpstr>K-means clustering</vt:lpstr>
      <vt:lpstr>Demo</vt:lpstr>
      <vt:lpstr>K-means clustering</vt:lpstr>
      <vt:lpstr>Concepto y objetivo</vt:lpstr>
      <vt:lpstr>Funcionamiento</vt:lpstr>
      <vt:lpstr>Funcionamiento </vt:lpstr>
      <vt:lpstr>Funcionamiento paso a paso</vt:lpstr>
      <vt:lpstr>Para distintos centroides con k=3</vt:lpstr>
      <vt:lpstr>Para distintas k</vt:lpstr>
      <vt:lpstr>Presentación de PowerPoint</vt:lpstr>
      <vt:lpstr>K-means clustering - A tener en cuenta</vt:lpstr>
      <vt:lpstr>Ejemplo</vt:lpstr>
      <vt:lpstr>Ejercicio</vt:lpstr>
      <vt:lpstr>Decision Trees</vt:lpstr>
      <vt:lpstr>Definición</vt:lpstr>
      <vt:lpstr>Presentación de PowerPoint</vt:lpstr>
      <vt:lpstr>Ventajas</vt:lpstr>
      <vt:lpstr>La entropía</vt:lpstr>
      <vt:lpstr>Funcionamiento</vt:lpstr>
      <vt:lpstr>Desventajas</vt:lpstr>
      <vt:lpstr>Random forest</vt:lpstr>
      <vt:lpstr>Ejemplo</vt:lpstr>
      <vt:lpstr>El dataset</vt:lpstr>
      <vt:lpstr>Presentación de PowerPoint</vt:lpstr>
      <vt:lpstr>Ejercicio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Jorge Miralles</dc:creator>
  <cp:lastModifiedBy>Jorge Miralles</cp:lastModifiedBy>
  <cp:revision>59</cp:revision>
  <dcterms:created xsi:type="dcterms:W3CDTF">2025-07-29T12:34:22Z</dcterms:created>
  <dcterms:modified xsi:type="dcterms:W3CDTF">2025-10-23T17:24:55Z</dcterms:modified>
</cp:coreProperties>
</file>